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Lst>
  <p:notesMasterIdLst>
    <p:notesMasterId r:id="rId45"/>
  </p:notesMasterIdLst>
  <p:handoutMasterIdLst>
    <p:handoutMasterId r:id="rId46"/>
  </p:handoutMasterIdLst>
  <p:sldIdLst>
    <p:sldId id="257" r:id="rId6"/>
    <p:sldId id="311" r:id="rId7"/>
    <p:sldId id="319" r:id="rId8"/>
    <p:sldId id="322" r:id="rId9"/>
    <p:sldId id="362" r:id="rId10"/>
    <p:sldId id="353" r:id="rId11"/>
    <p:sldId id="325" r:id="rId12"/>
    <p:sldId id="324" r:id="rId13"/>
    <p:sldId id="326" r:id="rId14"/>
    <p:sldId id="337" r:id="rId15"/>
    <p:sldId id="356" r:id="rId16"/>
    <p:sldId id="339" r:id="rId17"/>
    <p:sldId id="340" r:id="rId18"/>
    <p:sldId id="357" r:id="rId19"/>
    <p:sldId id="342" r:id="rId20"/>
    <p:sldId id="360" r:id="rId21"/>
    <p:sldId id="344" r:id="rId22"/>
    <p:sldId id="335" r:id="rId23"/>
    <p:sldId id="328" r:id="rId24"/>
    <p:sldId id="329" r:id="rId25"/>
    <p:sldId id="330" r:id="rId26"/>
    <p:sldId id="331" r:id="rId27"/>
    <p:sldId id="332" r:id="rId28"/>
    <p:sldId id="333" r:id="rId29"/>
    <p:sldId id="358" r:id="rId30"/>
    <p:sldId id="359" r:id="rId31"/>
    <p:sldId id="361" r:id="rId32"/>
    <p:sldId id="336" r:id="rId33"/>
    <p:sldId id="323" r:id="rId34"/>
    <p:sldId id="345" r:id="rId35"/>
    <p:sldId id="346" r:id="rId36"/>
    <p:sldId id="363" r:id="rId37"/>
    <p:sldId id="350" r:id="rId38"/>
    <p:sldId id="355" r:id="rId39"/>
    <p:sldId id="354" r:id="rId40"/>
    <p:sldId id="352" r:id="rId41"/>
    <p:sldId id="364" r:id="rId42"/>
    <p:sldId id="318" r:id="rId43"/>
    <p:sldId id="256" r:id="rId44"/>
  </p:sldIdLst>
  <p:sldSz cx="12188825" cy="6858000"/>
  <p:notesSz cx="6858000" cy="9144000"/>
  <p:custDataLst>
    <p:tags r:id="rId47"/>
  </p:custData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429A16"/>
    <a:srgbClr val="F8F57B"/>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5" autoAdjust="0"/>
    <p:restoredTop sz="94798" autoAdjust="0"/>
  </p:normalViewPr>
  <p:slideViewPr>
    <p:cSldViewPr snapToGrid="0">
      <p:cViewPr varScale="1">
        <p:scale>
          <a:sx n="104" d="100"/>
          <a:sy n="104" d="100"/>
        </p:scale>
        <p:origin x="-84" y="-78"/>
      </p:cViewPr>
      <p:guideLst>
        <p:guide orient="horz" pos="144"/>
        <p:guide orient="horz" pos="1200"/>
        <p:guide orient="horz" pos="2736"/>
        <p:guide orient="horz" pos="4176"/>
        <p:guide orient="horz" pos="1488"/>
        <p:guide orient="horz" pos="912"/>
        <p:guide pos="3839"/>
        <p:guide pos="327"/>
        <p:guide pos="1190"/>
        <p:guide pos="7350"/>
        <p:guide pos="7063"/>
        <p:guide pos="715"/>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7835CE-1BE1-4A04-BE2A-3B99D265ACDD}" type="doc">
      <dgm:prSet loTypeId="urn:microsoft.com/office/officeart/2005/8/layout/arrow5" loCatId="relationship" qsTypeId="urn:microsoft.com/office/officeart/2005/8/quickstyle/simple1" qsCatId="simple" csTypeId="urn:microsoft.com/office/officeart/2005/8/colors/accent1_2" csCatId="accent1" phldr="1"/>
      <dgm:spPr/>
      <dgm:t>
        <a:bodyPr/>
        <a:lstStyle/>
        <a:p>
          <a:endParaRPr lang="en-GB"/>
        </a:p>
      </dgm:t>
    </dgm:pt>
    <dgm:pt modelId="{20F9648A-07FE-49CA-8945-9ECA77F1781E}">
      <dgm:prSet phldrT="[Text]">
        <dgm:style>
          <a:lnRef idx="1">
            <a:schemeClr val="accent6"/>
          </a:lnRef>
          <a:fillRef idx="3">
            <a:schemeClr val="accent6"/>
          </a:fillRef>
          <a:effectRef idx="2">
            <a:schemeClr val="accent6"/>
          </a:effectRef>
          <a:fontRef idx="minor">
            <a:schemeClr val="lt1"/>
          </a:fontRef>
        </dgm:style>
      </dgm:prSet>
      <dgm:spPr>
        <a:solidFill>
          <a:schemeClr val="accent3">
            <a:lumMod val="75000"/>
          </a:schemeClr>
        </a:solidFill>
        <a:ln>
          <a:noFill/>
        </a:ln>
      </dgm:spPr>
      <dgm:t>
        <a:bodyPr/>
        <a:lstStyle/>
        <a:p>
          <a:r>
            <a:rPr lang="en-GB" dirty="0" smtClean="0">
              <a:solidFill>
                <a:schemeClr val="tx1"/>
              </a:solidFill>
            </a:rPr>
            <a:t>Functional Language</a:t>
          </a:r>
          <a:endParaRPr lang="en-GB" dirty="0">
            <a:solidFill>
              <a:schemeClr val="tx1"/>
            </a:solidFill>
          </a:endParaRPr>
        </a:p>
      </dgm:t>
    </dgm:pt>
    <dgm:pt modelId="{2510AB78-CD66-44D3-AFB1-13FEFAC0F5D7}" type="parTrans" cxnId="{FFB7330F-9F15-47B7-8289-1B0A2EC29656}">
      <dgm:prSet/>
      <dgm:spPr/>
      <dgm:t>
        <a:bodyPr/>
        <a:lstStyle/>
        <a:p>
          <a:endParaRPr lang="en-GB"/>
        </a:p>
      </dgm:t>
    </dgm:pt>
    <dgm:pt modelId="{31F21FAB-B9F4-4A2F-B30F-21D9ED973B92}" type="sibTrans" cxnId="{FFB7330F-9F15-47B7-8289-1B0A2EC29656}">
      <dgm:prSet/>
      <dgm:spPr/>
      <dgm:t>
        <a:bodyPr/>
        <a:lstStyle/>
        <a:p>
          <a:endParaRPr lang="en-GB"/>
        </a:p>
      </dgm:t>
    </dgm:pt>
    <dgm:pt modelId="{B3929F1D-153B-450C-99EA-6E8BC8DBE9F4}">
      <dgm:prSet phldrT="[Text]">
        <dgm:style>
          <a:lnRef idx="1">
            <a:schemeClr val="accent6"/>
          </a:lnRef>
          <a:fillRef idx="3">
            <a:schemeClr val="accent6"/>
          </a:fillRef>
          <a:effectRef idx="2">
            <a:schemeClr val="accent6"/>
          </a:effectRef>
          <a:fontRef idx="minor">
            <a:schemeClr val="lt1"/>
          </a:fontRef>
        </dgm:style>
      </dgm:prSet>
      <dgm:spPr>
        <a:solidFill>
          <a:schemeClr val="accent3">
            <a:lumMod val="75000"/>
          </a:schemeClr>
        </a:solidFill>
        <a:ln>
          <a:noFill/>
        </a:ln>
      </dgm:spPr>
      <dgm:t>
        <a:bodyPr/>
        <a:lstStyle/>
        <a:p>
          <a:r>
            <a:rPr lang="en-GB" dirty="0" smtClean="0">
              <a:solidFill>
                <a:schemeClr val="tx1"/>
              </a:solidFill>
            </a:rPr>
            <a:t>.NET</a:t>
          </a:r>
          <a:endParaRPr lang="en-GB" dirty="0">
            <a:solidFill>
              <a:schemeClr val="tx1"/>
            </a:solidFill>
          </a:endParaRPr>
        </a:p>
      </dgm:t>
    </dgm:pt>
    <dgm:pt modelId="{220AAC19-E5A3-47E3-BB91-6BDEF09711E3}" type="parTrans" cxnId="{552B9BD3-715A-4AE5-AE37-F7D8095C7ED8}">
      <dgm:prSet/>
      <dgm:spPr/>
      <dgm:t>
        <a:bodyPr/>
        <a:lstStyle/>
        <a:p>
          <a:endParaRPr lang="en-GB"/>
        </a:p>
      </dgm:t>
    </dgm:pt>
    <dgm:pt modelId="{1ABFF025-BD37-4FB7-8816-9E54B23B71CD}" type="sibTrans" cxnId="{552B9BD3-715A-4AE5-AE37-F7D8095C7ED8}">
      <dgm:prSet/>
      <dgm:spPr/>
      <dgm:t>
        <a:bodyPr/>
        <a:lstStyle/>
        <a:p>
          <a:endParaRPr lang="en-GB"/>
        </a:p>
      </dgm:t>
    </dgm:pt>
    <dgm:pt modelId="{F46DFFE8-954F-4BDC-9232-DB8F826D64D9}" type="pres">
      <dgm:prSet presAssocID="{0D7835CE-1BE1-4A04-BE2A-3B99D265ACDD}" presName="diagram" presStyleCnt="0">
        <dgm:presLayoutVars>
          <dgm:dir/>
          <dgm:resizeHandles val="exact"/>
        </dgm:presLayoutVars>
      </dgm:prSet>
      <dgm:spPr/>
      <dgm:t>
        <a:bodyPr/>
        <a:lstStyle/>
        <a:p>
          <a:endParaRPr lang="en-GB"/>
        </a:p>
      </dgm:t>
    </dgm:pt>
    <dgm:pt modelId="{C45D112E-F679-4F2C-BB3E-32C985B93210}" type="pres">
      <dgm:prSet presAssocID="{20F9648A-07FE-49CA-8945-9ECA77F1781E}" presName="arrow" presStyleLbl="node1" presStyleIdx="0" presStyleCnt="2">
        <dgm:presLayoutVars>
          <dgm:bulletEnabled val="1"/>
        </dgm:presLayoutVars>
      </dgm:prSet>
      <dgm:spPr/>
      <dgm:t>
        <a:bodyPr/>
        <a:lstStyle/>
        <a:p>
          <a:endParaRPr lang="en-GB"/>
        </a:p>
      </dgm:t>
    </dgm:pt>
    <dgm:pt modelId="{26085288-8BBD-4A18-B782-013657CD3B38}" type="pres">
      <dgm:prSet presAssocID="{B3929F1D-153B-450C-99EA-6E8BC8DBE9F4}" presName="arrow" presStyleLbl="node1" presStyleIdx="1" presStyleCnt="2">
        <dgm:presLayoutVars>
          <dgm:bulletEnabled val="1"/>
        </dgm:presLayoutVars>
      </dgm:prSet>
      <dgm:spPr/>
      <dgm:t>
        <a:bodyPr/>
        <a:lstStyle/>
        <a:p>
          <a:endParaRPr lang="en-GB"/>
        </a:p>
      </dgm:t>
    </dgm:pt>
  </dgm:ptLst>
  <dgm:cxnLst>
    <dgm:cxn modelId="{FFB7330F-9F15-47B7-8289-1B0A2EC29656}" srcId="{0D7835CE-1BE1-4A04-BE2A-3B99D265ACDD}" destId="{20F9648A-07FE-49CA-8945-9ECA77F1781E}" srcOrd="0" destOrd="0" parTransId="{2510AB78-CD66-44D3-AFB1-13FEFAC0F5D7}" sibTransId="{31F21FAB-B9F4-4A2F-B30F-21D9ED973B92}"/>
    <dgm:cxn modelId="{BD454220-05F0-46D5-A3BC-12F7205E9692}" type="presOf" srcId="{B3929F1D-153B-450C-99EA-6E8BC8DBE9F4}" destId="{26085288-8BBD-4A18-B782-013657CD3B38}" srcOrd="0" destOrd="0" presId="urn:microsoft.com/office/officeart/2005/8/layout/arrow5"/>
    <dgm:cxn modelId="{552B9BD3-715A-4AE5-AE37-F7D8095C7ED8}" srcId="{0D7835CE-1BE1-4A04-BE2A-3B99D265ACDD}" destId="{B3929F1D-153B-450C-99EA-6E8BC8DBE9F4}" srcOrd="1" destOrd="0" parTransId="{220AAC19-E5A3-47E3-BB91-6BDEF09711E3}" sibTransId="{1ABFF025-BD37-4FB7-8816-9E54B23B71CD}"/>
    <dgm:cxn modelId="{0F0A31E5-8368-4B08-A86E-913172279581}" type="presOf" srcId="{20F9648A-07FE-49CA-8945-9ECA77F1781E}" destId="{C45D112E-F679-4F2C-BB3E-32C985B93210}" srcOrd="0" destOrd="0" presId="urn:microsoft.com/office/officeart/2005/8/layout/arrow5"/>
    <dgm:cxn modelId="{649997AC-F9FA-4BF8-823C-49A8E939190B}" type="presOf" srcId="{0D7835CE-1BE1-4A04-BE2A-3B99D265ACDD}" destId="{F46DFFE8-954F-4BDC-9232-DB8F826D64D9}" srcOrd="0" destOrd="0" presId="urn:microsoft.com/office/officeart/2005/8/layout/arrow5"/>
    <dgm:cxn modelId="{E3739000-F5FD-47AC-A6DB-BA464956F13A}" type="presParOf" srcId="{F46DFFE8-954F-4BDC-9232-DB8F826D64D9}" destId="{C45D112E-F679-4F2C-BB3E-32C985B93210}" srcOrd="0" destOrd="0" presId="urn:microsoft.com/office/officeart/2005/8/layout/arrow5"/>
    <dgm:cxn modelId="{AD618DE8-AB48-4823-BFB1-18782426BCF3}" type="presParOf" srcId="{F46DFFE8-954F-4BDC-9232-DB8F826D64D9}" destId="{26085288-8BBD-4A18-B782-013657CD3B38}"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5D112E-F679-4F2C-BB3E-32C985B93210}">
      <dsp:nvSpPr>
        <dsp:cNvPr id="0" name=""/>
        <dsp:cNvSpPr/>
      </dsp:nvSpPr>
      <dsp:spPr>
        <a:xfrm rot="16200000">
          <a:off x="5884" y="696"/>
          <a:ext cx="2577775" cy="2577775"/>
        </a:xfrm>
        <a:prstGeom prst="downArrow">
          <a:avLst>
            <a:gd name="adj1" fmla="val 50000"/>
            <a:gd name="adj2" fmla="val 35000"/>
          </a:avLst>
        </a:prstGeom>
        <a:solidFill>
          <a:schemeClr val="accent3">
            <a:lumMod val="75000"/>
          </a:schemeClr>
        </a:solidFill>
        <a:ln w="9525" cap="flat" cmpd="sng" algn="ctr">
          <a:no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GB" sz="2800" kern="1200" dirty="0" smtClean="0">
              <a:solidFill>
                <a:schemeClr val="tx1"/>
              </a:solidFill>
            </a:rPr>
            <a:t>Functional Language</a:t>
          </a:r>
          <a:endParaRPr lang="en-GB" sz="2800" kern="1200" dirty="0">
            <a:solidFill>
              <a:schemeClr val="tx1"/>
            </a:solidFill>
          </a:endParaRPr>
        </a:p>
      </dsp:txBody>
      <dsp:txXfrm rot="5400000">
        <a:off x="5885" y="645139"/>
        <a:ext cx="2126664" cy="1288887"/>
      </dsp:txXfrm>
    </dsp:sp>
    <dsp:sp modelId="{26085288-8BBD-4A18-B782-013657CD3B38}">
      <dsp:nvSpPr>
        <dsp:cNvPr id="0" name=""/>
        <dsp:cNvSpPr/>
      </dsp:nvSpPr>
      <dsp:spPr>
        <a:xfrm rot="5400000">
          <a:off x="8589429" y="696"/>
          <a:ext cx="2577775" cy="2577775"/>
        </a:xfrm>
        <a:prstGeom prst="downArrow">
          <a:avLst>
            <a:gd name="adj1" fmla="val 50000"/>
            <a:gd name="adj2" fmla="val 35000"/>
          </a:avLst>
        </a:prstGeom>
        <a:solidFill>
          <a:schemeClr val="accent3">
            <a:lumMod val="75000"/>
          </a:schemeClr>
        </a:solidFill>
        <a:ln w="9525" cap="flat" cmpd="sng" algn="ctr">
          <a:no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GB" sz="2800" kern="1200" dirty="0" smtClean="0">
              <a:solidFill>
                <a:schemeClr val="tx1"/>
              </a:solidFill>
            </a:rPr>
            <a:t>.NET</a:t>
          </a:r>
          <a:endParaRPr lang="en-GB" sz="2800" kern="1200" dirty="0">
            <a:solidFill>
              <a:schemeClr val="tx1"/>
            </a:solidFill>
          </a:endParaRPr>
        </a:p>
      </dsp:txBody>
      <dsp:txXfrm rot="-5400000">
        <a:off x="9040541" y="645140"/>
        <a:ext cx="2126664" cy="1288887"/>
      </dsp:txXfrm>
    </dsp:sp>
  </dsp:spTree>
</dsp:drawing>
</file>

<file path=ppt/diagrams/layout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TechReady13</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7/29/2011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smtClean="0"/>
              <a:t>TechReady13</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7/29/2011</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A9FF0A78-10D2-4FF7-A94A-D2F3E8888295}" type="datetime1">
              <a:rPr lang="en-US" smtClean="0"/>
              <a:pPr/>
              <a:t>7/29/2011</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a:t>
            </a:fld>
            <a:endParaRPr lang="en-US" dirty="0"/>
          </a:p>
        </p:txBody>
      </p:sp>
      <p:sp>
        <p:nvSpPr>
          <p:cNvPr id="11" name="Header Placeholder 10"/>
          <p:cNvSpPr>
            <a:spLocks noGrp="1"/>
          </p:cNvSpPr>
          <p:nvPr>
            <p:ph type="hdr" sz="quarter" idx="13"/>
          </p:nvPr>
        </p:nvSpPr>
        <p:spPr/>
        <p:txBody>
          <a:bodyPr/>
          <a:lstStyle/>
          <a:p>
            <a:r>
              <a:rPr lang="en-US" smtClean="0"/>
              <a:t>TechReady13</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4092B-BAB7-4142-ADBE-7C4453E1AC04}" type="slidenum">
              <a:rPr lang="en-US" smtClean="0"/>
              <a:t>12</a:t>
            </a:fld>
            <a:endParaRPr lang="en-US"/>
          </a:p>
        </p:txBody>
      </p:sp>
    </p:spTree>
    <p:extLst>
      <p:ext uri="{BB962C8B-B14F-4D97-AF65-F5344CB8AC3E}">
        <p14:creationId xmlns:p14="http://schemas.microsoft.com/office/powerpoint/2010/main" val="3792645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4092B-BAB7-4142-ADBE-7C4453E1AC04}" type="slidenum">
              <a:rPr lang="en-US" smtClean="0"/>
              <a:t>13</a:t>
            </a:fld>
            <a:endParaRPr lang="en-US"/>
          </a:p>
        </p:txBody>
      </p:sp>
    </p:spTree>
    <p:extLst>
      <p:ext uri="{BB962C8B-B14F-4D97-AF65-F5344CB8AC3E}">
        <p14:creationId xmlns:p14="http://schemas.microsoft.com/office/powerpoint/2010/main" val="898962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4092B-BAB7-4142-ADBE-7C4453E1AC04}" type="slidenum">
              <a:rPr lang="en-US" smtClean="0"/>
              <a:t>15</a:t>
            </a:fld>
            <a:endParaRPr lang="en-US"/>
          </a:p>
        </p:txBody>
      </p:sp>
    </p:spTree>
    <p:extLst>
      <p:ext uri="{BB962C8B-B14F-4D97-AF65-F5344CB8AC3E}">
        <p14:creationId xmlns:p14="http://schemas.microsoft.com/office/powerpoint/2010/main" val="3381446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51C54B2A-B390-4EC3-B987-5E2A936FA48C}" type="datetime1">
              <a:rPr lang="en-US" smtClean="0"/>
              <a:pPr/>
              <a:t>7/29/2011</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16</a:t>
            </a:fld>
            <a:endParaRPr lang="en-US" dirty="0"/>
          </a:p>
        </p:txBody>
      </p:sp>
      <p:sp>
        <p:nvSpPr>
          <p:cNvPr id="11" name="Header Placeholder 10"/>
          <p:cNvSpPr>
            <a:spLocks noGrp="1"/>
          </p:cNvSpPr>
          <p:nvPr>
            <p:ph type="hdr" sz="quarter" idx="13"/>
          </p:nvPr>
        </p:nvSpPr>
        <p:spPr/>
        <p:txBody>
          <a:bodyPr/>
          <a:lstStyle/>
          <a:p>
            <a:r>
              <a:rPr lang="en-US" smtClean="0"/>
              <a:t>TechReady13</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4092B-BAB7-4142-ADBE-7C4453E1AC04}" type="slidenum">
              <a:rPr lang="en-US" smtClean="0"/>
              <a:t>17</a:t>
            </a:fld>
            <a:endParaRPr lang="en-US"/>
          </a:p>
        </p:txBody>
      </p:sp>
    </p:spTree>
    <p:extLst>
      <p:ext uri="{BB962C8B-B14F-4D97-AF65-F5344CB8AC3E}">
        <p14:creationId xmlns:p14="http://schemas.microsoft.com/office/powerpoint/2010/main" val="1616089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4092B-BAB7-4142-ADBE-7C4453E1AC04}" type="slidenum">
              <a:rPr lang="en-US" smtClean="0"/>
              <a:t>18</a:t>
            </a:fld>
            <a:endParaRPr lang="en-US"/>
          </a:p>
        </p:txBody>
      </p:sp>
    </p:spTree>
    <p:extLst>
      <p:ext uri="{BB962C8B-B14F-4D97-AF65-F5344CB8AC3E}">
        <p14:creationId xmlns:p14="http://schemas.microsoft.com/office/powerpoint/2010/main" val="2566508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4092B-BAB7-4142-ADBE-7C4453E1AC04}" type="slidenum">
              <a:rPr lang="en-US" smtClean="0"/>
              <a:t>20</a:t>
            </a:fld>
            <a:endParaRPr lang="en-US"/>
          </a:p>
        </p:txBody>
      </p:sp>
    </p:spTree>
    <p:extLst>
      <p:ext uri="{BB962C8B-B14F-4D97-AF65-F5344CB8AC3E}">
        <p14:creationId xmlns:p14="http://schemas.microsoft.com/office/powerpoint/2010/main" val="559710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4092B-BAB7-4142-ADBE-7C4453E1AC04}" type="slidenum">
              <a:rPr lang="en-US" smtClean="0"/>
              <a:t>22</a:t>
            </a:fld>
            <a:endParaRPr lang="en-US"/>
          </a:p>
        </p:txBody>
      </p:sp>
    </p:spTree>
    <p:extLst>
      <p:ext uri="{BB962C8B-B14F-4D97-AF65-F5344CB8AC3E}">
        <p14:creationId xmlns:p14="http://schemas.microsoft.com/office/powerpoint/2010/main" val="3457021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TechReady13</a:t>
            </a:r>
          </a:p>
        </p:txBody>
      </p:sp>
      <p:sp>
        <p:nvSpPr>
          <p:cNvPr id="5" name="Date Placeholder 4"/>
          <p:cNvSpPr>
            <a:spLocks noGrp="1"/>
          </p:cNvSpPr>
          <p:nvPr>
            <p:ph type="dt" idx="11"/>
          </p:nvPr>
        </p:nvSpPr>
        <p:spPr/>
        <p:txBody>
          <a:bodyPr/>
          <a:lstStyle/>
          <a:p>
            <a:fld id="{04730C97-0DB4-4661-9E97-C4CECE874E5E}" type="datetime1">
              <a:rPr lang="en-US" smtClean="0"/>
              <a:t>7/29/2011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3181711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171450" lvl="0" indent="-171450">
              <a:buFont typeface="Arial" charset="0"/>
              <a:buChar char="•"/>
            </a:pPr>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7/29/2011</a:t>
            </a:fld>
            <a:endParaRPr lang="en-US" dirty="0"/>
          </a:p>
        </p:txBody>
      </p:sp>
      <p:sp>
        <p:nvSpPr>
          <p:cNvPr id="6" name="Footer Placeholder 5"/>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26</a:t>
            </a:fld>
            <a:endParaRPr lang="en-US" dirty="0"/>
          </a:p>
        </p:txBody>
      </p:sp>
      <p:sp>
        <p:nvSpPr>
          <p:cNvPr id="8" name="Header Placeholder 7"/>
          <p:cNvSpPr>
            <a:spLocks noGrp="1"/>
          </p:cNvSpPr>
          <p:nvPr>
            <p:ph type="hdr" sz="quarter" idx="13"/>
          </p:nvPr>
        </p:nvSpPr>
        <p:spPr/>
        <p:txBody>
          <a:bodyPr/>
          <a:lstStyle/>
          <a:p>
            <a:r>
              <a:rPr lang="en-US" smtClean="0"/>
              <a:t>TechReady13</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A1DA0AF-CAF2-4577-A05C-03D3B59B0AEB}" type="datetime1">
              <a:rPr lang="en-US" smtClean="0"/>
              <a:pPr/>
              <a:t>7/29/2011</a:t>
            </a:fld>
            <a:endParaRPr lang="en-US" dirty="0"/>
          </a:p>
        </p:txBody>
      </p:sp>
      <p:sp>
        <p:nvSpPr>
          <p:cNvPr id="5" name="Footer Placeholder 4"/>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8B263312-38AA-4E1E-B2B5-0F8F122B24FE}" type="slidenum">
              <a:rPr lang="en-US" smtClean="0"/>
              <a:pPr/>
              <a:t>2</a:t>
            </a:fld>
            <a:endParaRPr lang="en-US" dirty="0"/>
          </a:p>
        </p:txBody>
      </p:sp>
      <p:sp>
        <p:nvSpPr>
          <p:cNvPr id="7" name="Header Placeholder 6"/>
          <p:cNvSpPr>
            <a:spLocks noGrp="1"/>
          </p:cNvSpPr>
          <p:nvPr>
            <p:ph type="hdr" sz="quarter" idx="13"/>
          </p:nvPr>
        </p:nvSpPr>
        <p:spPr/>
        <p:txBody>
          <a:bodyPr/>
          <a:lstStyle/>
          <a:p>
            <a:r>
              <a:rPr lang="en-US" smtClean="0"/>
              <a:t>TechReady13</a:t>
            </a:r>
          </a:p>
        </p:txBody>
      </p:sp>
    </p:spTree>
    <p:extLst>
      <p:ext uri="{BB962C8B-B14F-4D97-AF65-F5344CB8AC3E}">
        <p14:creationId xmlns:p14="http://schemas.microsoft.com/office/powerpoint/2010/main" val="4053739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51C54B2A-B390-4EC3-B987-5E2A936FA48C}" type="datetime1">
              <a:rPr lang="en-US" smtClean="0"/>
              <a:pPr/>
              <a:t>7/29/2011</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27</a:t>
            </a:fld>
            <a:endParaRPr lang="en-US" dirty="0"/>
          </a:p>
        </p:txBody>
      </p:sp>
      <p:sp>
        <p:nvSpPr>
          <p:cNvPr id="11" name="Header Placeholder 10"/>
          <p:cNvSpPr>
            <a:spLocks noGrp="1"/>
          </p:cNvSpPr>
          <p:nvPr>
            <p:ph type="hdr" sz="quarter" idx="13"/>
          </p:nvPr>
        </p:nvSpPr>
        <p:spPr/>
        <p:txBody>
          <a:bodyPr/>
          <a:lstStyle/>
          <a:p>
            <a:r>
              <a:rPr lang="en-US" smtClean="0"/>
              <a:t>TechReady13</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4092B-BAB7-4142-ADBE-7C4453E1AC04}" type="slidenum">
              <a:rPr lang="en-US" smtClean="0"/>
              <a:t>28</a:t>
            </a:fld>
            <a:endParaRPr lang="en-US"/>
          </a:p>
        </p:txBody>
      </p:sp>
    </p:spTree>
    <p:extLst>
      <p:ext uri="{BB962C8B-B14F-4D97-AF65-F5344CB8AC3E}">
        <p14:creationId xmlns:p14="http://schemas.microsoft.com/office/powerpoint/2010/main" val="2566508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7/29/2011</a:t>
            </a:fld>
            <a:endParaRPr lang="en-US" dirty="0"/>
          </a:p>
        </p:txBody>
      </p:sp>
      <p:sp>
        <p:nvSpPr>
          <p:cNvPr id="6" name="Footer Placeholder 5"/>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29</a:t>
            </a:fld>
            <a:endParaRPr lang="en-US" dirty="0"/>
          </a:p>
        </p:txBody>
      </p:sp>
      <p:sp>
        <p:nvSpPr>
          <p:cNvPr id="8" name="Header Placeholder 7"/>
          <p:cNvSpPr>
            <a:spLocks noGrp="1"/>
          </p:cNvSpPr>
          <p:nvPr>
            <p:ph type="hdr" sz="quarter" idx="13"/>
          </p:nvPr>
        </p:nvSpPr>
        <p:spPr/>
        <p:txBody>
          <a:bodyPr/>
          <a:lstStyle/>
          <a:p>
            <a:r>
              <a:rPr lang="en-US" smtClean="0"/>
              <a:t>TechReady13</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4092B-BAB7-4142-ADBE-7C4453E1AC04}" type="slidenum">
              <a:rPr lang="en-US" smtClean="0"/>
              <a:t>30</a:t>
            </a:fld>
            <a:endParaRPr lang="en-US"/>
          </a:p>
        </p:txBody>
      </p:sp>
    </p:spTree>
    <p:extLst>
      <p:ext uri="{BB962C8B-B14F-4D97-AF65-F5344CB8AC3E}">
        <p14:creationId xmlns:p14="http://schemas.microsoft.com/office/powerpoint/2010/main" val="2747366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4092B-BAB7-4142-ADBE-7C4453E1AC04}" type="slidenum">
              <a:rPr lang="en-US" smtClean="0"/>
              <a:t>31</a:t>
            </a:fld>
            <a:endParaRPr lang="en-US"/>
          </a:p>
        </p:txBody>
      </p:sp>
    </p:spTree>
    <p:extLst>
      <p:ext uri="{BB962C8B-B14F-4D97-AF65-F5344CB8AC3E}">
        <p14:creationId xmlns:p14="http://schemas.microsoft.com/office/powerpoint/2010/main" val="620101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4092B-BAB7-4142-ADBE-7C4453E1AC04}" type="slidenum">
              <a:rPr lang="en-US" smtClean="0"/>
              <a:t>33</a:t>
            </a:fld>
            <a:endParaRPr lang="en-US"/>
          </a:p>
        </p:txBody>
      </p:sp>
    </p:spTree>
    <p:extLst>
      <p:ext uri="{BB962C8B-B14F-4D97-AF65-F5344CB8AC3E}">
        <p14:creationId xmlns:p14="http://schemas.microsoft.com/office/powerpoint/2010/main" val="16599874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8" name="Date Placeholder 7"/>
          <p:cNvSpPr>
            <a:spLocks noGrp="1"/>
          </p:cNvSpPr>
          <p:nvPr>
            <p:ph type="dt" idx="10"/>
          </p:nvPr>
        </p:nvSpPr>
        <p:spPr/>
        <p:txBody>
          <a:bodyPr/>
          <a:lstStyle/>
          <a:p>
            <a:fld id="{FAE93440-8CE8-4345-AA9F-8886942F5E27}" type="datetime1">
              <a:rPr lang="en-US" smtClean="0"/>
              <a:pPr/>
              <a:t>7/29/2011</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37</a:t>
            </a:fld>
            <a:endParaRPr lang="en-US" dirty="0"/>
          </a:p>
        </p:txBody>
      </p:sp>
      <p:sp>
        <p:nvSpPr>
          <p:cNvPr id="11" name="Header Placeholder 10"/>
          <p:cNvSpPr>
            <a:spLocks noGrp="1"/>
          </p:cNvSpPr>
          <p:nvPr>
            <p:ph type="hdr" sz="quarter" idx="13"/>
          </p:nvPr>
        </p:nvSpPr>
        <p:spPr/>
        <p:txBody>
          <a:bodyPr/>
          <a:lstStyle/>
          <a:p>
            <a:r>
              <a:rPr lang="en-US" smtClean="0"/>
              <a:t>TechReady13</a:t>
            </a:r>
          </a:p>
        </p:txBody>
      </p:sp>
    </p:spTree>
    <p:extLst>
      <p:ext uri="{BB962C8B-B14F-4D97-AF65-F5344CB8AC3E}">
        <p14:creationId xmlns:p14="http://schemas.microsoft.com/office/powerpoint/2010/main" val="2331829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0B7FCFC4-37B8-4E11-99D5-AA5BFFB21F96}" type="datetime1">
              <a:rPr lang="en-US" smtClean="0"/>
              <a:pPr/>
              <a:t>7/29/2011</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39</a:t>
            </a:fld>
            <a:endParaRPr lang="en-US" dirty="0"/>
          </a:p>
        </p:txBody>
      </p:sp>
      <p:sp>
        <p:nvSpPr>
          <p:cNvPr id="11" name="Header Placeholder 10"/>
          <p:cNvSpPr>
            <a:spLocks noGrp="1"/>
          </p:cNvSpPr>
          <p:nvPr>
            <p:ph type="hdr" sz="quarter" idx="13"/>
          </p:nvPr>
        </p:nvSpPr>
        <p:spPr/>
        <p:txBody>
          <a:bodyPr/>
          <a:lstStyle/>
          <a:p>
            <a:r>
              <a:rPr lang="en-US" smtClean="0"/>
              <a:t>TechReady13</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7/29/2011</a:t>
            </a:fld>
            <a:endParaRPr lang="en-US" dirty="0"/>
          </a:p>
        </p:txBody>
      </p:sp>
      <p:sp>
        <p:nvSpPr>
          <p:cNvPr id="6" name="Footer Placeholder 5"/>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3</a:t>
            </a:fld>
            <a:endParaRPr lang="en-US" dirty="0"/>
          </a:p>
        </p:txBody>
      </p:sp>
      <p:sp>
        <p:nvSpPr>
          <p:cNvPr id="8" name="Header Placeholder 7"/>
          <p:cNvSpPr>
            <a:spLocks noGrp="1"/>
          </p:cNvSpPr>
          <p:nvPr>
            <p:ph type="hdr" sz="quarter" idx="13"/>
          </p:nvPr>
        </p:nvSpPr>
        <p:spPr/>
        <p:txBody>
          <a:bodyPr/>
          <a:lstStyle/>
          <a:p>
            <a:r>
              <a:rPr lang="en-US" smtClean="0"/>
              <a:t>TechReady13</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lvl="0"/>
            <a:endParaRPr lang="en-US" sz="900" kern="1200" dirty="0" smtClean="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7/29/2011</a:t>
            </a:fld>
            <a:endParaRPr lang="en-US" dirty="0"/>
          </a:p>
        </p:txBody>
      </p:sp>
      <p:sp>
        <p:nvSpPr>
          <p:cNvPr id="6" name="Footer Placeholder 5"/>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4</a:t>
            </a:fld>
            <a:endParaRPr lang="en-US" dirty="0"/>
          </a:p>
        </p:txBody>
      </p:sp>
      <p:sp>
        <p:nvSpPr>
          <p:cNvPr id="8" name="Header Placeholder 7"/>
          <p:cNvSpPr>
            <a:spLocks noGrp="1"/>
          </p:cNvSpPr>
          <p:nvPr>
            <p:ph type="hdr" sz="quarter" idx="13"/>
          </p:nvPr>
        </p:nvSpPr>
        <p:spPr/>
        <p:txBody>
          <a:bodyPr/>
          <a:lstStyle/>
          <a:p>
            <a:r>
              <a:rPr lang="en-US" smtClean="0"/>
              <a:t>TechReady13</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TechReady13</a:t>
            </a:r>
          </a:p>
        </p:txBody>
      </p:sp>
      <p:sp>
        <p:nvSpPr>
          <p:cNvPr id="5" name="Date Placeholder 4"/>
          <p:cNvSpPr>
            <a:spLocks noGrp="1"/>
          </p:cNvSpPr>
          <p:nvPr>
            <p:ph type="dt" idx="11"/>
          </p:nvPr>
        </p:nvSpPr>
        <p:spPr/>
        <p:txBody>
          <a:bodyPr/>
          <a:lstStyle/>
          <a:p>
            <a:fld id="{05A67588-7845-4B20-8647-53E5B15BF8AD}" type="datetime1">
              <a:rPr lang="en-US" smtClean="0"/>
              <a:t>7/29/2011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978182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lvl="0"/>
            <a:endParaRPr lang="en-US" sz="900" kern="1200" dirty="0" smtClean="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7/29/2011</a:t>
            </a:fld>
            <a:endParaRPr lang="en-US" dirty="0"/>
          </a:p>
        </p:txBody>
      </p:sp>
      <p:sp>
        <p:nvSpPr>
          <p:cNvPr id="6" name="Footer Placeholder 5"/>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7</a:t>
            </a:fld>
            <a:endParaRPr lang="en-US" dirty="0"/>
          </a:p>
        </p:txBody>
      </p:sp>
      <p:sp>
        <p:nvSpPr>
          <p:cNvPr id="8" name="Header Placeholder 7"/>
          <p:cNvSpPr>
            <a:spLocks noGrp="1"/>
          </p:cNvSpPr>
          <p:nvPr>
            <p:ph type="hdr" sz="quarter" idx="13"/>
          </p:nvPr>
        </p:nvSpPr>
        <p:spPr/>
        <p:txBody>
          <a:bodyPr/>
          <a:lstStyle/>
          <a:p>
            <a:r>
              <a:rPr lang="en-US" smtClean="0"/>
              <a:t>TechReady13</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A344092B-BAB7-4142-ADBE-7C4453E1AC04}" type="slidenum">
              <a:rPr lang="en-US" smtClean="0"/>
              <a:t>9</a:t>
            </a:fld>
            <a:endParaRPr lang="en-US"/>
          </a:p>
        </p:txBody>
      </p:sp>
    </p:spTree>
    <p:extLst>
      <p:ext uri="{BB962C8B-B14F-4D97-AF65-F5344CB8AC3E}">
        <p14:creationId xmlns:p14="http://schemas.microsoft.com/office/powerpoint/2010/main" val="2566508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4092B-BAB7-4142-ADBE-7C4453E1AC04}" type="slidenum">
              <a:rPr lang="en-US" smtClean="0"/>
              <a:t>10</a:t>
            </a:fld>
            <a:endParaRPr lang="en-US"/>
          </a:p>
        </p:txBody>
      </p:sp>
    </p:spTree>
    <p:extLst>
      <p:ext uri="{BB962C8B-B14F-4D97-AF65-F5344CB8AC3E}">
        <p14:creationId xmlns:p14="http://schemas.microsoft.com/office/powerpoint/2010/main" val="3418588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TechReady13</a:t>
            </a:r>
          </a:p>
        </p:txBody>
      </p:sp>
      <p:sp>
        <p:nvSpPr>
          <p:cNvPr id="5" name="Date Placeholder 4"/>
          <p:cNvSpPr>
            <a:spLocks noGrp="1"/>
          </p:cNvSpPr>
          <p:nvPr>
            <p:ph type="dt" idx="11"/>
          </p:nvPr>
        </p:nvSpPr>
        <p:spPr/>
        <p:txBody>
          <a:bodyPr/>
          <a:lstStyle/>
          <a:p>
            <a:fld id="{7E10BB9C-1A2D-4BBA-B1F6-B6787A14C14C}" type="datetime1">
              <a:rPr lang="en-US" smtClean="0"/>
              <a:t>7/29/2011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26472592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techreadytv.com/" TargetMode="External"/><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2359152"/>
            <a:ext cx="10242549" cy="1523497"/>
          </a:xfrm>
        </p:spPr>
        <p:txBody>
          <a:bodyPr anchor="t">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43000" y="3886200"/>
            <a:ext cx="10242550" cy="463255"/>
          </a:xfrm>
        </p:spPr>
        <p:txBody>
          <a:bodyPr>
            <a:noAutofit/>
          </a:bodyPr>
          <a:lstStyle>
            <a:lvl1pPr marL="0" indent="0" algn="l">
              <a:lnSpc>
                <a:spcPct val="90000"/>
              </a:lnSpc>
              <a:spcBef>
                <a:spcPts val="0"/>
              </a:spcBef>
              <a:buNone/>
              <a:defRPr kumimoji="0" lang="en-US" sz="3200" b="0" i="0" u="none" strike="noStrike" kern="1200" cap="none" spc="0" normalizeH="0" baseline="0" dirty="0">
                <a:ln>
                  <a:noFill/>
                </a:ln>
                <a:gradFill>
                  <a:gsLst>
                    <a:gs pos="0">
                      <a:srgbClr val="FFE784"/>
                    </a:gs>
                    <a:gs pos="100000">
                      <a:srgbClr val="FFE784"/>
                    </a:gs>
                  </a:gsLst>
                  <a:path path="rect">
                    <a:fillToRect l="100000" t="100000"/>
                  </a:path>
                </a:gradFill>
                <a:effectLst/>
                <a:uLnTx/>
                <a:uFillTx/>
                <a:latin typeface="Segoe UI"/>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85000"/>
              <a:buFontTx/>
              <a:buNone/>
              <a:tabLst/>
              <a:defRPr/>
            </a:pPr>
            <a:r>
              <a:rPr lang="en-US" smtClean="0"/>
              <a:t>Click to edit Master subtitle style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01202" y="5975105"/>
            <a:ext cx="2360607" cy="652674"/>
          </a:xfrm>
          <a:prstGeom prst="rect">
            <a:avLst/>
          </a:prstGeom>
          <a:effectLst/>
        </p:spPr>
      </p:pic>
      <p:grpSp>
        <p:nvGrpSpPr>
          <p:cNvPr id="5" name="Group 4"/>
          <p:cNvGrpSpPr/>
          <p:nvPr userDrawn="1"/>
        </p:nvGrpSpPr>
        <p:grpSpPr>
          <a:xfrm>
            <a:off x="4036568" y="6416070"/>
            <a:ext cx="3724405" cy="365730"/>
            <a:chOff x="4863222" y="6416070"/>
            <a:chExt cx="3724405" cy="365730"/>
          </a:xfrm>
        </p:grpSpPr>
        <p:pic>
          <p:nvPicPr>
            <p:cNvPr id="6" name="Picture 5" descr="MSconfidential.png"/>
            <p:cNvPicPr>
              <a:picLocks noChangeAspect="1"/>
            </p:cNvPicPr>
            <p:nvPr userDrawn="1"/>
          </p:nvPicPr>
          <p:blipFill>
            <a:blip r:embed="rId4"/>
            <a:stretch>
              <a:fillRect/>
            </a:stretch>
          </p:blipFill>
          <p:spPr bwMode="black">
            <a:xfrm>
              <a:off x="4863222" y="6416070"/>
              <a:ext cx="2450390" cy="365730"/>
            </a:xfrm>
            <a:prstGeom prst="rect">
              <a:avLst/>
            </a:prstGeom>
          </p:spPr>
        </p:pic>
        <p:sp>
          <p:nvSpPr>
            <p:cNvPr id="7" name="TextBox 6"/>
            <p:cNvSpPr txBox="1"/>
            <p:nvPr userDrawn="1"/>
          </p:nvSpPr>
          <p:spPr>
            <a:xfrm>
              <a:off x="7183396" y="6538467"/>
              <a:ext cx="1404231" cy="161583"/>
            </a:xfrm>
            <a:prstGeom prst="rect">
              <a:avLst/>
            </a:prstGeom>
            <a:noFill/>
          </p:spPr>
          <p:txBody>
            <a:bodyPr wrap="none" lIns="0" tIns="0" rIns="0" bIns="0" rtlCol="0">
              <a:spAutoFit/>
            </a:bodyPr>
            <a:lstStyle/>
            <a:p>
              <a:r>
                <a:rPr lang="en-US" sz="1050" b="0" spc="130" baseline="0" dirty="0" smtClean="0">
                  <a:gradFill>
                    <a:gsLst>
                      <a:gs pos="0">
                        <a:schemeClr val="tx1">
                          <a:alpha val="45000"/>
                        </a:schemeClr>
                      </a:gs>
                      <a:gs pos="86000">
                        <a:schemeClr val="tx1">
                          <a:alpha val="45000"/>
                        </a:schemeClr>
                      </a:gs>
                    </a:gsLst>
                    <a:lin ang="5400000" scaled="0"/>
                  </a:gradFill>
                  <a:effectLst>
                    <a:outerShdw blurRad="266700" sx="102000" sy="102000" algn="ctr" rotWithShape="0">
                      <a:schemeClr val="bg1">
                        <a:lumMod val="85000"/>
                        <a:lumOff val="15000"/>
                      </a:schemeClr>
                    </a:outerShdw>
                  </a:effectLst>
                  <a:latin typeface="Segoe Semibold" pitchFamily="34" charset="0"/>
                </a:rPr>
                <a:t>– INTERNAL ONLY</a:t>
              </a:r>
            </a:p>
          </p:txBody>
        </p:sp>
      </p:gr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1" name="Freeform 9"/>
          <p:cNvSpPr>
            <a:spLocks/>
          </p:cNvSpPr>
          <p:nvPr userDrawn="1"/>
        </p:nvSpPr>
        <p:spPr bwMode="invGray">
          <a:xfrm>
            <a:off x="0" y="3564819"/>
            <a:ext cx="12188825" cy="3293181"/>
          </a:xfrm>
          <a:custGeom>
            <a:avLst/>
            <a:gdLst/>
            <a:ahLst/>
            <a:cxnLst>
              <a:cxn ang="0">
                <a:pos x="6912" y="1510"/>
              </a:cxn>
              <a:cxn ang="0">
                <a:pos x="0" y="1510"/>
              </a:cxn>
              <a:cxn ang="0">
                <a:pos x="0" y="0"/>
              </a:cxn>
              <a:cxn ang="0">
                <a:pos x="0" y="0"/>
              </a:cxn>
              <a:cxn ang="0">
                <a:pos x="68" y="12"/>
              </a:cxn>
              <a:cxn ang="0">
                <a:pos x="266" y="44"/>
              </a:cxn>
              <a:cxn ang="0">
                <a:pos x="408" y="65"/>
              </a:cxn>
              <a:cxn ang="0">
                <a:pos x="579" y="89"/>
              </a:cxn>
              <a:cxn ang="0">
                <a:pos x="775" y="114"/>
              </a:cxn>
              <a:cxn ang="0">
                <a:pos x="997" y="140"/>
              </a:cxn>
              <a:cxn ang="0">
                <a:pos x="1241" y="166"/>
              </a:cxn>
              <a:cxn ang="0">
                <a:pos x="1508" y="191"/>
              </a:cxn>
              <a:cxn ang="0">
                <a:pos x="1793" y="215"/>
              </a:cxn>
              <a:cxn ang="0">
                <a:pos x="1943" y="225"/>
              </a:cxn>
              <a:cxn ang="0">
                <a:pos x="2099" y="236"/>
              </a:cxn>
              <a:cxn ang="0">
                <a:pos x="2256" y="246"/>
              </a:cxn>
              <a:cxn ang="0">
                <a:pos x="2420" y="255"/>
              </a:cxn>
              <a:cxn ang="0">
                <a:pos x="2585" y="261"/>
              </a:cxn>
              <a:cxn ang="0">
                <a:pos x="2756" y="268"/>
              </a:cxn>
              <a:cxn ang="0">
                <a:pos x="2930" y="273"/>
              </a:cxn>
              <a:cxn ang="0">
                <a:pos x="3106" y="277"/>
              </a:cxn>
              <a:cxn ang="0">
                <a:pos x="3287" y="280"/>
              </a:cxn>
              <a:cxn ang="0">
                <a:pos x="3470" y="280"/>
              </a:cxn>
              <a:cxn ang="0">
                <a:pos x="3470" y="280"/>
              </a:cxn>
              <a:cxn ang="0">
                <a:pos x="3652" y="280"/>
              </a:cxn>
              <a:cxn ang="0">
                <a:pos x="3832" y="277"/>
              </a:cxn>
              <a:cxn ang="0">
                <a:pos x="4009" y="273"/>
              </a:cxn>
              <a:cxn ang="0">
                <a:pos x="4182" y="268"/>
              </a:cxn>
              <a:cxn ang="0">
                <a:pos x="4352" y="261"/>
              </a:cxn>
              <a:cxn ang="0">
                <a:pos x="4518" y="255"/>
              </a:cxn>
              <a:cxn ang="0">
                <a:pos x="4680" y="246"/>
              </a:cxn>
              <a:cxn ang="0">
                <a:pos x="4837" y="236"/>
              </a:cxn>
              <a:cxn ang="0">
                <a:pos x="4991" y="225"/>
              </a:cxn>
              <a:cxn ang="0">
                <a:pos x="5140" y="215"/>
              </a:cxn>
              <a:cxn ang="0">
                <a:pos x="5423" y="191"/>
              </a:cxn>
              <a:cxn ang="0">
                <a:pos x="5686" y="166"/>
              </a:cxn>
              <a:cxn ang="0">
                <a:pos x="5928" y="140"/>
              </a:cxn>
              <a:cxn ang="0">
                <a:pos x="6147" y="114"/>
              </a:cxn>
              <a:cxn ang="0">
                <a:pos x="6342" y="89"/>
              </a:cxn>
              <a:cxn ang="0">
                <a:pos x="6509" y="65"/>
              </a:cxn>
              <a:cxn ang="0">
                <a:pos x="6651" y="44"/>
              </a:cxn>
              <a:cxn ang="0">
                <a:pos x="6763" y="26"/>
              </a:cxn>
              <a:cxn ang="0">
                <a:pos x="6845" y="12"/>
              </a:cxn>
              <a:cxn ang="0">
                <a:pos x="6912" y="0"/>
              </a:cxn>
              <a:cxn ang="0">
                <a:pos x="6912" y="1510"/>
              </a:cxn>
            </a:cxnLst>
            <a:rect l="0" t="0" r="r" b="b"/>
            <a:pathLst>
              <a:path w="6912" h="1510">
                <a:moveTo>
                  <a:pt x="6912" y="1510"/>
                </a:moveTo>
                <a:lnTo>
                  <a:pt x="0" y="1510"/>
                </a:lnTo>
                <a:lnTo>
                  <a:pt x="0" y="0"/>
                </a:lnTo>
                <a:lnTo>
                  <a:pt x="0" y="0"/>
                </a:lnTo>
                <a:lnTo>
                  <a:pt x="68" y="12"/>
                </a:lnTo>
                <a:lnTo>
                  <a:pt x="266" y="44"/>
                </a:lnTo>
                <a:lnTo>
                  <a:pt x="408" y="65"/>
                </a:lnTo>
                <a:lnTo>
                  <a:pt x="579" y="89"/>
                </a:lnTo>
                <a:lnTo>
                  <a:pt x="775" y="114"/>
                </a:lnTo>
                <a:lnTo>
                  <a:pt x="997" y="140"/>
                </a:lnTo>
                <a:lnTo>
                  <a:pt x="1241" y="166"/>
                </a:lnTo>
                <a:lnTo>
                  <a:pt x="1508" y="191"/>
                </a:lnTo>
                <a:lnTo>
                  <a:pt x="1793" y="215"/>
                </a:lnTo>
                <a:lnTo>
                  <a:pt x="1943" y="225"/>
                </a:lnTo>
                <a:lnTo>
                  <a:pt x="2099" y="236"/>
                </a:lnTo>
                <a:lnTo>
                  <a:pt x="2256" y="246"/>
                </a:lnTo>
                <a:lnTo>
                  <a:pt x="2420" y="255"/>
                </a:lnTo>
                <a:lnTo>
                  <a:pt x="2585" y="261"/>
                </a:lnTo>
                <a:lnTo>
                  <a:pt x="2756" y="268"/>
                </a:lnTo>
                <a:lnTo>
                  <a:pt x="2930" y="273"/>
                </a:lnTo>
                <a:lnTo>
                  <a:pt x="3106" y="277"/>
                </a:lnTo>
                <a:lnTo>
                  <a:pt x="3287" y="280"/>
                </a:lnTo>
                <a:lnTo>
                  <a:pt x="3470" y="280"/>
                </a:lnTo>
                <a:lnTo>
                  <a:pt x="3470" y="280"/>
                </a:lnTo>
                <a:lnTo>
                  <a:pt x="3652" y="280"/>
                </a:lnTo>
                <a:lnTo>
                  <a:pt x="3832" y="277"/>
                </a:lnTo>
                <a:lnTo>
                  <a:pt x="4009" y="273"/>
                </a:lnTo>
                <a:lnTo>
                  <a:pt x="4182" y="268"/>
                </a:lnTo>
                <a:lnTo>
                  <a:pt x="4352" y="261"/>
                </a:lnTo>
                <a:lnTo>
                  <a:pt x="4518" y="255"/>
                </a:lnTo>
                <a:lnTo>
                  <a:pt x="4680" y="246"/>
                </a:lnTo>
                <a:lnTo>
                  <a:pt x="4837" y="236"/>
                </a:lnTo>
                <a:lnTo>
                  <a:pt x="4991" y="225"/>
                </a:lnTo>
                <a:lnTo>
                  <a:pt x="5140" y="215"/>
                </a:lnTo>
                <a:lnTo>
                  <a:pt x="5423" y="191"/>
                </a:lnTo>
                <a:lnTo>
                  <a:pt x="5686" y="166"/>
                </a:lnTo>
                <a:lnTo>
                  <a:pt x="5928" y="140"/>
                </a:lnTo>
                <a:lnTo>
                  <a:pt x="6147" y="114"/>
                </a:lnTo>
                <a:lnTo>
                  <a:pt x="6342" y="89"/>
                </a:lnTo>
                <a:lnTo>
                  <a:pt x="6509" y="65"/>
                </a:lnTo>
                <a:lnTo>
                  <a:pt x="6651" y="44"/>
                </a:lnTo>
                <a:lnTo>
                  <a:pt x="6763" y="26"/>
                </a:lnTo>
                <a:lnTo>
                  <a:pt x="6845" y="12"/>
                </a:lnTo>
                <a:lnTo>
                  <a:pt x="6912" y="0"/>
                </a:lnTo>
                <a:lnTo>
                  <a:pt x="6912" y="1510"/>
                </a:lnTo>
                <a:close/>
              </a:path>
            </a:pathLst>
          </a:custGeom>
          <a:gradFill flip="none" rotWithShape="1">
            <a:gsLst>
              <a:gs pos="1000">
                <a:srgbClr val="FFFFFF">
                  <a:alpha val="7000"/>
                </a:srgbClr>
              </a:gs>
              <a:gs pos="100000">
                <a:srgbClr val="FFFFFF">
                  <a:alpha val="15000"/>
                </a:srgbClr>
              </a:gs>
            </a:gsLst>
            <a:lin ang="16200000" scaled="1"/>
            <a:tileRect/>
          </a:gradFill>
          <a:ln w="10000" cap="flat" cmpd="sng" algn="ctr">
            <a:noFill/>
            <a:prstDash val="solid"/>
            <a:headEnd type="none" w="med" len="med"/>
            <a:tailEnd type="none" w="med" len="med"/>
          </a:ln>
          <a:effectLst/>
          <a:scene3d>
            <a:camera prst="orthographicFront" fov="0">
              <a:rot lat="0" lon="0" rev="0"/>
            </a:camera>
            <a:lightRig rig="brightRoom" dir="tl">
              <a:rot lat="0" lon="0" rev="8700000"/>
            </a:lightRig>
          </a:scene3d>
          <a:sp3d>
            <a:bevelT w="0" h="0"/>
            <a:contourClr>
              <a:srgbClr val="4595D1">
                <a:shade val="80000"/>
              </a:srgbClr>
            </a:contourClr>
          </a:sp3d>
        </p:spPr>
        <p:txBody>
          <a:bodyPr vert="horz" wrap="square" lIns="109728" tIns="54864" rIns="109728" bIns="54864" numCol="1" rtlCol="0" anchor="ctr" anchorCtr="0" compatLnSpc="1">
            <a:prstTxWarp prst="textNoShape">
              <a:avLst/>
            </a:prstTxWarp>
          </a:bodyPr>
          <a:lstStyle/>
          <a:p>
            <a:pPr marL="0" marR="0" lvl="0" indent="0" algn="ctr" defTabSz="1305739" rtl="0" eaLnBrk="1" fontAlgn="base" latinLnBrk="0" hangingPunct="1">
              <a:lnSpc>
                <a:spcPct val="100000"/>
              </a:lnSpc>
              <a:spcBef>
                <a:spcPct val="0"/>
              </a:spcBef>
              <a:spcAft>
                <a:spcPct val="0"/>
              </a:spcAft>
              <a:buClrTx/>
              <a:buSzTx/>
              <a:buFontTx/>
              <a:buNone/>
              <a:tabLst/>
              <a:defRPr/>
            </a:pPr>
            <a:endParaRPr kumimoji="0" lang="en-US" sz="5700" b="0" i="0" u="none" strike="noStrike" kern="1200" cap="none" spc="0" normalizeH="0" baseline="0" noProof="0" dirty="0" smtClean="0">
              <a:ln>
                <a:noFill/>
              </a:ln>
              <a:solidFill>
                <a:srgbClr val="000000"/>
              </a:solidFill>
              <a:effectLst/>
              <a:uLnTx/>
              <a:uFillTx/>
              <a:latin typeface="Segoe" pitchFamily="34" charset="0"/>
              <a:ea typeface="+mn-ea"/>
              <a:cs typeface="+mn-cs"/>
            </a:endParaRPr>
          </a:p>
        </p:txBody>
      </p:sp>
      <p:sp>
        <p:nvSpPr>
          <p:cNvPr id="12" name="Rectangle 1"/>
          <p:cNvSpPr>
            <a:spLocks noChangeArrowheads="1"/>
          </p:cNvSpPr>
          <p:nvPr userDrawn="1"/>
        </p:nvSpPr>
        <p:spPr bwMode="auto">
          <a:xfrm>
            <a:off x="748782" y="4478392"/>
            <a:ext cx="10691260" cy="193899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sz="2000" b="0" i="1" u="none" strike="noStrike" kern="0" cap="none" spc="0" normalizeH="0" baseline="0" noProof="0" dirty="0" smtClean="0">
                <a:ln>
                  <a:noFill/>
                </a:ln>
                <a:gradFill>
                  <a:gsLst>
                    <a:gs pos="0">
                      <a:srgbClr val="FFFFFF"/>
                    </a:gs>
                    <a:gs pos="50000">
                      <a:srgbClr val="FFFFFF"/>
                    </a:gs>
                  </a:gsLst>
                  <a:lin ang="5400000" scaled="0"/>
                </a:gradFill>
                <a:effectLst/>
                <a:uLnTx/>
                <a:uFillTx/>
                <a:latin typeface="Segoe UI"/>
                <a:ea typeface="Calibri" pitchFamily="34" charset="0"/>
                <a:cs typeface="Arial" pitchFamily="34" charset="0"/>
              </a:rPr>
              <a:t>TechReady content is Microsoft Confidential – Internal only</a:t>
            </a:r>
            <a:br>
              <a:rPr kumimoji="0" lang="en-US" sz="2000" b="0" i="1" u="none" strike="noStrike" kern="0" cap="none" spc="0" normalizeH="0" baseline="0" noProof="0" dirty="0" smtClean="0">
                <a:ln>
                  <a:noFill/>
                </a:ln>
                <a:gradFill>
                  <a:gsLst>
                    <a:gs pos="0">
                      <a:srgbClr val="FFFFFF"/>
                    </a:gs>
                    <a:gs pos="50000">
                      <a:srgbClr val="FFFFFF"/>
                    </a:gs>
                  </a:gsLst>
                  <a:lin ang="5400000" scaled="0"/>
                </a:gradFill>
                <a:effectLst/>
                <a:uLnTx/>
                <a:uFillTx/>
                <a:latin typeface="Segoe UI"/>
                <a:ea typeface="Calibri" pitchFamily="34" charset="0"/>
                <a:cs typeface="Arial" pitchFamily="34" charset="0"/>
              </a:rPr>
            </a:br>
            <a:r>
              <a:rPr kumimoji="0" lang="en-US" sz="2000" b="0" i="1" u="none" strike="noStrike" kern="1200" cap="none" spc="0" normalizeH="0" baseline="0" noProof="0" dirty="0" smtClean="0">
                <a:ln>
                  <a:noFill/>
                </a:ln>
                <a:gradFill>
                  <a:gsLst>
                    <a:gs pos="0">
                      <a:srgbClr val="FFFFFF"/>
                    </a:gs>
                    <a:gs pos="50000">
                      <a:srgbClr val="FFFFFF"/>
                    </a:gs>
                  </a:gsLst>
                  <a:lin ang="5400000" scaled="0"/>
                </a:gradFill>
                <a:effectLst/>
                <a:uLnTx/>
                <a:uFillTx/>
                <a:latin typeface="Segoe UI"/>
                <a:ea typeface="Calibri" pitchFamily="34" charset="0"/>
                <a:cs typeface="Arial" pitchFamily="34" charset="0"/>
              </a:rPr>
              <a:t>DO NOT </a:t>
            </a:r>
            <a:r>
              <a:rPr kumimoji="0" lang="en-US" sz="2000" b="0" i="1" u="none" strike="noStrike" kern="0" cap="none" spc="0" normalizeH="0" baseline="0" noProof="0" dirty="0" smtClean="0">
                <a:ln>
                  <a:noFill/>
                </a:ln>
                <a:gradFill>
                  <a:gsLst>
                    <a:gs pos="0">
                      <a:srgbClr val="FFFFFF"/>
                    </a:gs>
                    <a:gs pos="50000">
                      <a:srgbClr val="FFFFFF"/>
                    </a:gs>
                  </a:gsLst>
                  <a:lin ang="5400000" scaled="0"/>
                </a:gradFill>
                <a:effectLst/>
                <a:uLnTx/>
                <a:uFillTx/>
                <a:latin typeface="Segoe UI"/>
                <a:ea typeface="Calibri" pitchFamily="34" charset="0"/>
                <a:cs typeface="Arial" pitchFamily="34" charset="0"/>
              </a:rPr>
              <a:t>post TechReady content to any blogs or external Web sites</a:t>
            </a:r>
            <a:br>
              <a:rPr kumimoji="0" lang="en-US" sz="2000" b="0" i="1" u="none" strike="noStrike" kern="0" cap="none" spc="0" normalizeH="0" baseline="0" noProof="0" dirty="0" smtClean="0">
                <a:ln>
                  <a:noFill/>
                </a:ln>
                <a:gradFill>
                  <a:gsLst>
                    <a:gs pos="0">
                      <a:srgbClr val="FFFFFF"/>
                    </a:gs>
                    <a:gs pos="50000">
                      <a:srgbClr val="FFFFFF"/>
                    </a:gs>
                  </a:gsLst>
                  <a:lin ang="5400000" scaled="0"/>
                </a:gradFill>
                <a:effectLst/>
                <a:uLnTx/>
                <a:uFillTx/>
                <a:latin typeface="Segoe UI"/>
                <a:ea typeface="Calibri" pitchFamily="34" charset="0"/>
                <a:cs typeface="Arial" pitchFamily="34" charset="0"/>
              </a:rPr>
            </a:br>
            <a:r>
              <a:rPr kumimoji="0" lang="en-US" sz="2000" b="0" i="1" u="none" strike="noStrike" kern="0" cap="none" spc="0" normalizeH="0" baseline="0" noProof="0" dirty="0" smtClean="0">
                <a:ln>
                  <a:noFill/>
                </a:ln>
                <a:gradFill>
                  <a:gsLst>
                    <a:gs pos="0">
                      <a:srgbClr val="FFFFFF"/>
                    </a:gs>
                    <a:gs pos="50000">
                      <a:srgbClr val="FFFFFF"/>
                    </a:gs>
                  </a:gsLst>
                  <a:lin ang="5400000" scaled="0"/>
                </a:gradFill>
                <a:effectLst/>
                <a:uLnTx/>
                <a:uFillTx/>
                <a:latin typeface="Segoe UI"/>
                <a:ea typeface="Calibri" pitchFamily="34" charset="0"/>
                <a:cs typeface="Arial" pitchFamily="34" charset="0"/>
              </a:rPr>
              <a:t>DO NOT take photos or video of sessions or slides throughout the </a:t>
            </a:r>
            <a:r>
              <a:rPr kumimoji="0" lang="en-US" sz="2000" b="0" i="1" u="none" strike="noStrike" kern="0" cap="none" spc="0" normalizeH="0" baseline="0" noProof="0" dirty="0" err="1" smtClean="0">
                <a:ln>
                  <a:noFill/>
                </a:ln>
                <a:gradFill>
                  <a:gsLst>
                    <a:gs pos="0">
                      <a:srgbClr val="FFFFFF"/>
                    </a:gs>
                    <a:gs pos="50000">
                      <a:srgbClr val="FFFFFF"/>
                    </a:gs>
                  </a:gsLst>
                  <a:lin ang="5400000" scaled="0"/>
                </a:gradFill>
                <a:effectLst/>
                <a:uLnTx/>
                <a:uFillTx/>
                <a:latin typeface="Segoe UI"/>
                <a:ea typeface="Calibri" pitchFamily="34" charset="0"/>
                <a:cs typeface="Arial" pitchFamily="34" charset="0"/>
              </a:rPr>
              <a:t>TechReady</a:t>
            </a:r>
            <a:r>
              <a:rPr kumimoji="0" lang="en-US" sz="2000" b="0" i="1" u="none" strike="noStrike" kern="0" cap="none" spc="0" normalizeH="0" baseline="0" noProof="0" dirty="0" smtClean="0">
                <a:ln>
                  <a:noFill/>
                </a:ln>
                <a:gradFill>
                  <a:gsLst>
                    <a:gs pos="0">
                      <a:srgbClr val="FFFFFF"/>
                    </a:gs>
                    <a:gs pos="50000">
                      <a:srgbClr val="FFFFFF"/>
                    </a:gs>
                  </a:gsLst>
                  <a:lin ang="5400000" scaled="0"/>
                </a:gradFill>
                <a:effectLst/>
                <a:uLnTx/>
                <a:uFillTx/>
                <a:latin typeface="Segoe UI"/>
                <a:ea typeface="Calibri" pitchFamily="34" charset="0"/>
                <a:cs typeface="Arial" pitchFamily="34" charset="0"/>
              </a:rPr>
              <a:t> event </a:t>
            </a: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sz="2000" b="0" i="1" u="none" strike="noStrike" kern="1200" cap="none" spc="0" normalizeH="0" baseline="0" noProof="0" dirty="0" smtClean="0">
                <a:ln>
                  <a:noFill/>
                </a:ln>
                <a:gradFill>
                  <a:gsLst>
                    <a:gs pos="0">
                      <a:srgbClr val="FFFFFF"/>
                    </a:gs>
                    <a:gs pos="50000">
                      <a:srgbClr val="FFFFFF"/>
                    </a:gs>
                  </a:gsLst>
                  <a:lin ang="5400000" scaled="0"/>
                </a:gradFill>
                <a:effectLst/>
                <a:uLnTx/>
                <a:uFillTx/>
                <a:latin typeface="Segoe UI"/>
                <a:ea typeface="Calibri" pitchFamily="34" charset="0"/>
                <a:cs typeface="Arial" pitchFamily="34" charset="0"/>
              </a:rPr>
              <a:t>Content will be available to internal audiences on-demand post event at </a:t>
            </a:r>
            <a:r>
              <a:rPr lang="en-US" sz="1800" u="none" strike="noStrike" kern="1200" dirty="0" smtClean="0">
                <a:solidFill>
                  <a:schemeClr val="tx1"/>
                </a:solidFill>
                <a:effectLst/>
                <a:latin typeface="+mn-lt"/>
                <a:ea typeface="+mn-ea"/>
                <a:cs typeface="+mn-cs"/>
                <a:hlinkClick r:id="rId2"/>
              </a:rPr>
              <a:t>http://TechReadyTV.com</a:t>
            </a:r>
            <a:endParaRPr kumimoji="0" lang="en-US" sz="2000" b="0" i="0" u="sng" strike="noStrike" kern="1200" cap="none" spc="0" normalizeH="0" baseline="0" noProof="0" dirty="0" smtClean="0">
              <a:ln>
                <a:noFill/>
              </a:ln>
              <a:gradFill>
                <a:gsLst>
                  <a:gs pos="0">
                    <a:srgbClr val="FFE784"/>
                  </a:gs>
                  <a:gs pos="50000">
                    <a:srgbClr val="FFE784"/>
                  </a:gs>
                </a:gsLst>
                <a:lin ang="5400000" scaled="0"/>
              </a:gradFill>
              <a:effectLst/>
              <a:uLnTx/>
              <a:uFillTx/>
              <a:latin typeface="Segoe UI"/>
              <a:ea typeface="Calibri" pitchFamily="34" charset="0"/>
              <a:cs typeface="Arial" pitchFamily="34" charset="0"/>
            </a:endParaRPr>
          </a:p>
        </p:txBody>
      </p:sp>
      <p:grpSp>
        <p:nvGrpSpPr>
          <p:cNvPr id="15" name="Group 14"/>
          <p:cNvGrpSpPr/>
          <p:nvPr userDrawn="1"/>
        </p:nvGrpSpPr>
        <p:grpSpPr>
          <a:xfrm>
            <a:off x="546484" y="1051811"/>
            <a:ext cx="10886433" cy="2972648"/>
            <a:chOff x="344609" y="1111186"/>
            <a:chExt cx="10886433" cy="2972648"/>
          </a:xfrm>
        </p:grpSpPr>
        <p:pic>
          <p:nvPicPr>
            <p:cNvPr id="16" name="Picture 2" descr="\\SFP\Resources\Microsoft Presentation Resources\DVD_Art_08-10-2010\Artwork_Imagery\Hardware Photos\OEM HW\COMPUTERS - PC\Windows 7\Tablets\asus_eee_pad_ep121-no-shadow.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44609" y="1472155"/>
              <a:ext cx="2738802" cy="175719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SFP\Resources\Microsoft Presentation Resources\DVD_Art_08-10-2010\Artwork_Imagery\Hardware Photos\OEM HW\Cameras\Digital Camera\Sony Cybershot Digital Camera red.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079970" y="2347019"/>
              <a:ext cx="2199749" cy="135030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SFP\Resources\Microsoft Presentation Resources\DVD_Art_08-10-2010\Artwork_Imagery\Hardware Photos\OEM HW\COMPUTERS - PC\Windows 7\Laptops\HP_Probook_Lang_G10890002082009.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602116" y="1672549"/>
              <a:ext cx="3540808" cy="24112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SFP\Work\White_Whale\2-20161_DVD\DVD_Art_12-10-2010_INPROG\Artwork_Imagery\Hardware Photos\OEM HW\Windows 7 Phones\HTC Surround Windows 7 Phone\Phones\HTC+Windows_Phone+START-Screen.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20077" y="1111186"/>
              <a:ext cx="1215342" cy="2334470"/>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p:nvPr userDrawn="1"/>
          </p:nvGrpSpPr>
          <p:grpSpPr>
            <a:xfrm>
              <a:off x="1076455" y="1672549"/>
              <a:ext cx="10154587" cy="1941203"/>
              <a:chOff x="1076455" y="1672549"/>
              <a:chExt cx="10154587" cy="1941203"/>
            </a:xfrm>
          </p:grpSpPr>
          <p:pic>
            <p:nvPicPr>
              <p:cNvPr id="31" name="Picture 9" descr="C:\Users\monical\Desktop\ADMIN\DVD_ART34\Artwork_Imagery\Icons - Illustrations\_WINDOWS SERVER ICONS\Symbols\X don't no not okay approved bad.png"/>
              <p:cNvPicPr>
                <a:picLocks noChangeAspect="1" noChangeArrowheads="1"/>
              </p:cNvPicPr>
              <p:nvPr userDrawn="1"/>
            </p:nvPicPr>
            <p:blipFill>
              <a:blip r:embed="rId7"/>
              <a:stretch>
                <a:fillRect/>
              </a:stretch>
            </p:blipFill>
            <p:spPr bwMode="auto">
              <a:xfrm>
                <a:off x="3710233" y="2478092"/>
                <a:ext cx="1259876" cy="1135660"/>
              </a:xfrm>
              <a:prstGeom prst="rect">
                <a:avLst/>
              </a:prstGeom>
              <a:noFill/>
              <a:ln>
                <a:noFill/>
              </a:ln>
            </p:spPr>
          </p:pic>
          <p:pic>
            <p:nvPicPr>
              <p:cNvPr id="32" name="Picture 9" descr="C:\Users\monical\Desktop\ADMIN\DVD_ART34\Artwork_Imagery\Icons - Illustrations\_WINDOWS SERVER ICONS\Symbols\X don't no not okay approved bad.png"/>
              <p:cNvPicPr>
                <a:picLocks noChangeAspect="1" noChangeArrowheads="1"/>
              </p:cNvPicPr>
              <p:nvPr userDrawn="1"/>
            </p:nvPicPr>
            <p:blipFill>
              <a:blip r:embed="rId7"/>
              <a:stretch>
                <a:fillRect/>
              </a:stretch>
            </p:blipFill>
            <p:spPr bwMode="auto">
              <a:xfrm>
                <a:off x="1076455" y="1672549"/>
                <a:ext cx="1259876" cy="1135660"/>
              </a:xfrm>
              <a:prstGeom prst="rect">
                <a:avLst/>
              </a:prstGeom>
              <a:noFill/>
              <a:ln>
                <a:noFill/>
              </a:ln>
            </p:spPr>
          </p:pic>
          <p:pic>
            <p:nvPicPr>
              <p:cNvPr id="33" name="Picture 9" descr="C:\Users\monical\Desktop\ADMIN\DVD_ART34\Artwork_Imagery\Icons - Illustrations\_WINDOWS SERVER ICONS\Symbols\X don't no not okay approved bad.png"/>
              <p:cNvPicPr>
                <a:picLocks noChangeAspect="1" noChangeArrowheads="1"/>
              </p:cNvPicPr>
              <p:nvPr userDrawn="1"/>
            </p:nvPicPr>
            <p:blipFill>
              <a:blip r:embed="rId7"/>
              <a:stretch>
                <a:fillRect/>
              </a:stretch>
            </p:blipFill>
            <p:spPr bwMode="auto">
              <a:xfrm>
                <a:off x="7210998" y="2478092"/>
                <a:ext cx="1259876" cy="1135660"/>
              </a:xfrm>
              <a:prstGeom prst="rect">
                <a:avLst/>
              </a:prstGeom>
              <a:noFill/>
              <a:ln>
                <a:noFill/>
              </a:ln>
            </p:spPr>
          </p:pic>
          <p:pic>
            <p:nvPicPr>
              <p:cNvPr id="34" name="Picture 33" descr="C:\Users\monical\Desktop\ADMIN\DVD_ART34\Artwork_Imagery\Icons - Illustrations\_WINDOWS SERVER ICONS\Symbols\X don't no not okay approved bad.png"/>
              <p:cNvPicPr>
                <a:picLocks noChangeAspect="1" noChangeArrowheads="1"/>
              </p:cNvPicPr>
              <p:nvPr userDrawn="1"/>
            </p:nvPicPr>
            <p:blipFill>
              <a:blip r:embed="rId7"/>
              <a:stretch>
                <a:fillRect/>
              </a:stretch>
            </p:blipFill>
            <p:spPr bwMode="auto">
              <a:xfrm>
                <a:off x="9971166" y="1672549"/>
                <a:ext cx="1259876" cy="1135660"/>
              </a:xfrm>
              <a:prstGeom prst="rect">
                <a:avLst/>
              </a:prstGeom>
              <a:noFill/>
              <a:ln>
                <a:noFill/>
              </a:ln>
            </p:spPr>
          </p:pic>
        </p:grpSp>
      </p:grpSp>
    </p:spTree>
    <p:extLst>
      <p:ext uri="{BB962C8B-B14F-4D97-AF65-F5344CB8AC3E}">
        <p14:creationId xmlns:p14="http://schemas.microsoft.com/office/powerpoint/2010/main" val="388918834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89" y="6248207"/>
            <a:ext cx="7226228" cy="365125"/>
          </a:xfrm>
          <a:prstGeom prst="rect">
            <a:avLst/>
          </a:prstGeom>
        </p:spPr>
        <p:txBody>
          <a:bodyPr/>
          <a:lstStyle>
            <a:lvl1pPr>
              <a:defRPr/>
            </a:lvl1pPr>
          </a:lstStyle>
          <a:p>
            <a:endParaRPr lang="en-GB"/>
          </a:p>
        </p:txBody>
      </p:sp>
      <p:sp>
        <p:nvSpPr>
          <p:cNvPr id="5" name="Slide Number Placeholder 4"/>
          <p:cNvSpPr>
            <a:spLocks noGrp="1"/>
          </p:cNvSpPr>
          <p:nvPr>
            <p:ph type="sldNum" sz="quarter" idx="11"/>
          </p:nvPr>
        </p:nvSpPr>
        <p:spPr>
          <a:xfrm>
            <a:off x="0" y="1272222"/>
            <a:ext cx="711015" cy="244476"/>
          </a:xfrm>
          <a:prstGeom prst="rect">
            <a:avLst/>
          </a:prstGeom>
        </p:spPr>
        <p:txBody>
          <a:bodyPr/>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8125883" y="6248401"/>
            <a:ext cx="3555074" cy="365125"/>
          </a:xfrm>
          <a:prstGeom prst="rect">
            <a:avLst/>
          </a:prstGeom>
        </p:spPr>
        <p:txBody>
          <a:bodyPr/>
          <a:lstStyle>
            <a:lvl1pPr>
              <a:defRPr/>
            </a:lvl1pPr>
          </a:lstStyle>
          <a:p>
            <a:endParaRPr lang="en-GB"/>
          </a:p>
        </p:txBody>
      </p:sp>
    </p:spTree>
    <p:extLst>
      <p:ext uri="{BB962C8B-B14F-4D97-AF65-F5344CB8AC3E}">
        <p14:creationId xmlns:p14="http://schemas.microsoft.com/office/powerpoint/2010/main" val="239051320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2359152"/>
            <a:ext cx="9323388" cy="1523494"/>
          </a:xfrm>
        </p:spPr>
        <p:txBody>
          <a:bodyPr anchor="t" anchorCtr="0">
            <a:noAutofit/>
          </a:bodyPr>
          <a:lstStyle>
            <a:lvl1pPr algn="l" defTabSz="914363" rtl="0" eaLnBrk="1" latinLnBrk="0" hangingPunct="1">
              <a:lnSpc>
                <a:spcPct val="90000"/>
              </a:lnSpc>
              <a:spcBef>
                <a:spcPct val="0"/>
              </a:spcBef>
              <a:buNone/>
              <a:defRPr lang="en-US" sz="5400" b="0" kern="1200" cap="none" spc="-15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143000" y="3886200"/>
            <a:ext cx="4416552" cy="461665"/>
          </a:xfrm>
        </p:spPr>
        <p:txBody>
          <a:bodyPr>
            <a:noAutofit/>
          </a:bodyPr>
          <a:lstStyle>
            <a:lvl1pPr marL="0" indent="0" algn="l" defTabSz="914363" rtl="0" eaLnBrk="1" latinLnBrk="0" hangingPunct="1">
              <a:lnSpc>
                <a:spcPct val="90000"/>
              </a:lnSpc>
              <a:spcBef>
                <a:spcPts val="0"/>
              </a:spcBef>
              <a:buSzPct val="85000"/>
              <a:buFontTx/>
              <a:buNone/>
              <a:defRPr kumimoji="0" lang="en-US" sz="3200" b="0" i="0" u="none" strike="noStrike" kern="1200" cap="none" spc="0" normalizeH="0" baseline="0" dirty="0">
                <a:ln>
                  <a:noFill/>
                </a:ln>
                <a:gradFill>
                  <a:gsLst>
                    <a:gs pos="0">
                      <a:srgbClr val="FFE784"/>
                    </a:gs>
                    <a:gs pos="100000">
                      <a:srgbClr val="FFE784"/>
                    </a:gs>
                  </a:gsLst>
                  <a:path path="rect">
                    <a:fillToRect l="100000" t="100000"/>
                  </a:path>
                </a:gradFill>
                <a:effectLst/>
                <a:uLnTx/>
                <a:uFillTx/>
                <a:latin typeface="Segoe UI"/>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85000"/>
              <a:buFontTx/>
              <a:buNone/>
              <a:tabLst/>
              <a:defRPr/>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521208" y="228600"/>
            <a:ext cx="11146536"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400" b="1" i="1" u="none" strike="noStrike" kern="1200" cap="none" spc="-642" normalizeH="0" baseline="0" noProof="0" dirty="0" smtClean="0">
                <a:ln w="11430"/>
                <a:gradFill>
                  <a:gsLst>
                    <a:gs pos="0">
                      <a:schemeClr val="tx1"/>
                    </a:gs>
                    <a:gs pos="88000">
                      <a:schemeClr val="tx1">
                        <a:alpha val="35000"/>
                      </a:schemeClr>
                    </a:gs>
                  </a:gsLst>
                  <a:lin ang="5400000"/>
                </a:gradFill>
                <a:effectLst/>
                <a:uLnTx/>
                <a:uFillTx/>
                <a:latin typeface="Segoe UI" pitchFamily="34" charset="0"/>
                <a:ea typeface="+mn-ea"/>
                <a:cs typeface="+mn-cs"/>
              </a:defRPr>
            </a:lvl1pPr>
          </a:lstStyle>
          <a:p>
            <a:pPr marL="0" lvl="0" indent="0" algn="r" defTabSz="914363" rtl="0" eaLnBrk="1" latinLnBrk="0" hangingPunct="1">
              <a:lnSpc>
                <a:spcPct val="90000"/>
              </a:lnSpc>
              <a:spcBef>
                <a:spcPct val="20000"/>
              </a:spcBef>
              <a:buSzPct val="85000"/>
              <a:buFont typeface="Arial" pitchFamily="34" charset="0"/>
              <a:buNone/>
            </a:pPr>
            <a:r>
              <a:rPr lang="en-US" dirty="0" smtClean="0"/>
              <a:t>click to…</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4" name="Group 3"/>
          <p:cNvGrpSpPr/>
          <p:nvPr userDrawn="1"/>
        </p:nvGrpSpPr>
        <p:grpSpPr>
          <a:xfrm>
            <a:off x="4036568" y="6416070"/>
            <a:ext cx="3724405" cy="365730"/>
            <a:chOff x="4863222" y="6416070"/>
            <a:chExt cx="3724405" cy="365730"/>
          </a:xfrm>
        </p:grpSpPr>
        <p:pic>
          <p:nvPicPr>
            <p:cNvPr id="6" name="Picture 5" descr="MSconfidential.png"/>
            <p:cNvPicPr>
              <a:picLocks noChangeAspect="1"/>
            </p:cNvPicPr>
            <p:nvPr userDrawn="1"/>
          </p:nvPicPr>
          <p:blipFill>
            <a:blip r:embed="rId2"/>
            <a:stretch>
              <a:fillRect/>
            </a:stretch>
          </p:blipFill>
          <p:spPr bwMode="black">
            <a:xfrm>
              <a:off x="4863222" y="6416070"/>
              <a:ext cx="2450390" cy="365730"/>
            </a:xfrm>
            <a:prstGeom prst="rect">
              <a:avLst/>
            </a:prstGeom>
          </p:spPr>
        </p:pic>
        <p:sp>
          <p:nvSpPr>
            <p:cNvPr id="7" name="TextBox 6"/>
            <p:cNvSpPr txBox="1"/>
            <p:nvPr userDrawn="1"/>
          </p:nvSpPr>
          <p:spPr>
            <a:xfrm>
              <a:off x="7183396" y="6538467"/>
              <a:ext cx="1404231" cy="161583"/>
            </a:xfrm>
            <a:prstGeom prst="rect">
              <a:avLst/>
            </a:prstGeom>
            <a:noFill/>
          </p:spPr>
          <p:txBody>
            <a:bodyPr wrap="none" lIns="0" tIns="0" rIns="0" bIns="0" rtlCol="0">
              <a:spAutoFit/>
            </a:bodyPr>
            <a:lstStyle/>
            <a:p>
              <a:r>
                <a:rPr lang="en-US" sz="1050" b="0" spc="130" baseline="0" dirty="0" smtClean="0">
                  <a:gradFill>
                    <a:gsLst>
                      <a:gs pos="0">
                        <a:schemeClr val="tx1">
                          <a:alpha val="45000"/>
                        </a:schemeClr>
                      </a:gs>
                      <a:gs pos="86000">
                        <a:schemeClr val="tx1">
                          <a:alpha val="45000"/>
                        </a:schemeClr>
                      </a:gs>
                    </a:gsLst>
                    <a:lin ang="5400000" scaled="0"/>
                  </a:gradFill>
                  <a:effectLst>
                    <a:outerShdw blurRad="266700" sx="102000" sy="102000" algn="ctr" rotWithShape="0">
                      <a:schemeClr val="bg1">
                        <a:lumMod val="85000"/>
                        <a:lumOff val="15000"/>
                      </a:schemeClr>
                    </a:outerShdw>
                  </a:effectLst>
                  <a:latin typeface="Segoe Semibold" pitchFamily="34" charset="0"/>
                </a:rPr>
                <a:t>– INTERNAL ONLY</a:t>
              </a:r>
            </a:p>
          </p:txBody>
        </p:sp>
      </p:gr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4" name="Group 3"/>
          <p:cNvGrpSpPr/>
          <p:nvPr userDrawn="1"/>
        </p:nvGrpSpPr>
        <p:grpSpPr>
          <a:xfrm>
            <a:off x="4036568" y="6416070"/>
            <a:ext cx="3724405" cy="365730"/>
            <a:chOff x="4863222" y="6416070"/>
            <a:chExt cx="3724405" cy="365730"/>
          </a:xfrm>
        </p:grpSpPr>
        <p:pic>
          <p:nvPicPr>
            <p:cNvPr id="5" name="Picture 4" descr="MSconfidential.png"/>
            <p:cNvPicPr>
              <a:picLocks noChangeAspect="1"/>
            </p:cNvPicPr>
            <p:nvPr userDrawn="1"/>
          </p:nvPicPr>
          <p:blipFill>
            <a:blip r:embed="rId2"/>
            <a:stretch>
              <a:fillRect/>
            </a:stretch>
          </p:blipFill>
          <p:spPr bwMode="black">
            <a:xfrm>
              <a:off x="4863222" y="6416070"/>
              <a:ext cx="2450390" cy="365730"/>
            </a:xfrm>
            <a:prstGeom prst="rect">
              <a:avLst/>
            </a:prstGeom>
          </p:spPr>
        </p:pic>
        <p:sp>
          <p:nvSpPr>
            <p:cNvPr id="6" name="TextBox 5"/>
            <p:cNvSpPr txBox="1"/>
            <p:nvPr userDrawn="1"/>
          </p:nvSpPr>
          <p:spPr>
            <a:xfrm>
              <a:off x="7183396" y="6538467"/>
              <a:ext cx="1404231" cy="161583"/>
            </a:xfrm>
            <a:prstGeom prst="rect">
              <a:avLst/>
            </a:prstGeom>
            <a:noFill/>
          </p:spPr>
          <p:txBody>
            <a:bodyPr wrap="none" lIns="0" tIns="0" rIns="0" bIns="0" rtlCol="0">
              <a:spAutoFit/>
            </a:bodyPr>
            <a:lstStyle/>
            <a:p>
              <a:r>
                <a:rPr lang="en-US" sz="1050" b="0" spc="130" baseline="0" dirty="0" smtClean="0">
                  <a:gradFill>
                    <a:gsLst>
                      <a:gs pos="0">
                        <a:schemeClr val="tx1">
                          <a:alpha val="45000"/>
                        </a:schemeClr>
                      </a:gs>
                      <a:gs pos="86000">
                        <a:schemeClr val="tx1">
                          <a:alpha val="45000"/>
                        </a:schemeClr>
                      </a:gs>
                    </a:gsLst>
                    <a:lin ang="5400000" scaled="0"/>
                  </a:gradFill>
                  <a:effectLst>
                    <a:outerShdw blurRad="266700" sx="102000" sy="102000" algn="ctr" rotWithShape="0">
                      <a:schemeClr val="bg1">
                        <a:lumMod val="85000"/>
                        <a:lumOff val="15000"/>
                      </a:schemeClr>
                    </a:outerShdw>
                  </a:effectLst>
                  <a:latin typeface="Segoe Semibold" pitchFamily="34" charset="0"/>
                </a:rPr>
                <a:t>– INTERNAL ONLY</a:t>
              </a:r>
            </a:p>
          </p:txBody>
        </p:sp>
      </p:gr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05768"/>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05768"/>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p:cNvGrpSpPr/>
          <p:nvPr userDrawn="1"/>
        </p:nvGrpSpPr>
        <p:grpSpPr>
          <a:xfrm>
            <a:off x="4036568" y="6416070"/>
            <a:ext cx="3724405" cy="365730"/>
            <a:chOff x="4863222" y="6416070"/>
            <a:chExt cx="3724405" cy="365730"/>
          </a:xfrm>
        </p:grpSpPr>
        <p:pic>
          <p:nvPicPr>
            <p:cNvPr id="6" name="Picture 5" descr="MSconfidential.png"/>
            <p:cNvPicPr>
              <a:picLocks noChangeAspect="1"/>
            </p:cNvPicPr>
            <p:nvPr userDrawn="1"/>
          </p:nvPicPr>
          <p:blipFill>
            <a:blip r:embed="rId2"/>
            <a:stretch>
              <a:fillRect/>
            </a:stretch>
          </p:blipFill>
          <p:spPr bwMode="black">
            <a:xfrm>
              <a:off x="4863222" y="6416070"/>
              <a:ext cx="2450390" cy="365730"/>
            </a:xfrm>
            <a:prstGeom prst="rect">
              <a:avLst/>
            </a:prstGeom>
          </p:spPr>
        </p:pic>
        <p:sp>
          <p:nvSpPr>
            <p:cNvPr id="7" name="TextBox 6"/>
            <p:cNvSpPr txBox="1"/>
            <p:nvPr userDrawn="1"/>
          </p:nvSpPr>
          <p:spPr>
            <a:xfrm>
              <a:off x="7183396" y="6538467"/>
              <a:ext cx="1404231" cy="161583"/>
            </a:xfrm>
            <a:prstGeom prst="rect">
              <a:avLst/>
            </a:prstGeom>
            <a:noFill/>
          </p:spPr>
          <p:txBody>
            <a:bodyPr wrap="none" lIns="0" tIns="0" rIns="0" bIns="0" rtlCol="0">
              <a:spAutoFit/>
            </a:bodyPr>
            <a:lstStyle/>
            <a:p>
              <a:r>
                <a:rPr lang="en-US" sz="1050" b="0" spc="130" baseline="0" dirty="0" smtClean="0">
                  <a:gradFill>
                    <a:gsLst>
                      <a:gs pos="0">
                        <a:schemeClr val="tx1">
                          <a:alpha val="45000"/>
                        </a:schemeClr>
                      </a:gs>
                      <a:gs pos="86000">
                        <a:schemeClr val="tx1">
                          <a:alpha val="45000"/>
                        </a:schemeClr>
                      </a:gs>
                    </a:gsLst>
                    <a:lin ang="5400000" scaled="0"/>
                  </a:gradFill>
                  <a:effectLst>
                    <a:outerShdw blurRad="266700" sx="102000" sy="102000" algn="ctr" rotWithShape="0">
                      <a:schemeClr val="bg1">
                        <a:lumMod val="85000"/>
                        <a:lumOff val="15000"/>
                      </a:schemeClr>
                    </a:outerShdw>
                  </a:effectLst>
                  <a:latin typeface="Segoe Semibold" pitchFamily="34" charset="0"/>
                </a:rPr>
                <a:t>– INTERNAL ONLY</a:t>
              </a:r>
            </a:p>
          </p:txBody>
        </p:sp>
      </p:gr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7" name="Group 6"/>
          <p:cNvGrpSpPr/>
          <p:nvPr userDrawn="1"/>
        </p:nvGrpSpPr>
        <p:grpSpPr>
          <a:xfrm>
            <a:off x="4036568" y="6416070"/>
            <a:ext cx="3724405" cy="365730"/>
            <a:chOff x="4863222" y="6416070"/>
            <a:chExt cx="3724405" cy="365730"/>
          </a:xfrm>
        </p:grpSpPr>
        <p:pic>
          <p:nvPicPr>
            <p:cNvPr id="8" name="Picture 7" descr="MSconfidential.png"/>
            <p:cNvPicPr>
              <a:picLocks noChangeAspect="1"/>
            </p:cNvPicPr>
            <p:nvPr userDrawn="1"/>
          </p:nvPicPr>
          <p:blipFill>
            <a:blip r:embed="rId2"/>
            <a:stretch>
              <a:fillRect/>
            </a:stretch>
          </p:blipFill>
          <p:spPr bwMode="black">
            <a:xfrm>
              <a:off x="4863222" y="6416070"/>
              <a:ext cx="2450390" cy="365730"/>
            </a:xfrm>
            <a:prstGeom prst="rect">
              <a:avLst/>
            </a:prstGeom>
          </p:spPr>
        </p:pic>
        <p:sp>
          <p:nvSpPr>
            <p:cNvPr id="9" name="TextBox 8"/>
            <p:cNvSpPr txBox="1"/>
            <p:nvPr userDrawn="1"/>
          </p:nvSpPr>
          <p:spPr>
            <a:xfrm>
              <a:off x="7183396" y="6538467"/>
              <a:ext cx="1404231" cy="161583"/>
            </a:xfrm>
            <a:prstGeom prst="rect">
              <a:avLst/>
            </a:prstGeom>
            <a:noFill/>
          </p:spPr>
          <p:txBody>
            <a:bodyPr wrap="none" lIns="0" tIns="0" rIns="0" bIns="0" rtlCol="0">
              <a:spAutoFit/>
            </a:bodyPr>
            <a:lstStyle/>
            <a:p>
              <a:r>
                <a:rPr lang="en-US" sz="1050" b="0" spc="130" baseline="0" dirty="0" smtClean="0">
                  <a:gradFill>
                    <a:gsLst>
                      <a:gs pos="0">
                        <a:schemeClr val="tx1">
                          <a:alpha val="45000"/>
                        </a:schemeClr>
                      </a:gs>
                      <a:gs pos="86000">
                        <a:schemeClr val="tx1">
                          <a:alpha val="45000"/>
                        </a:schemeClr>
                      </a:gs>
                    </a:gsLst>
                    <a:lin ang="5400000" scaled="0"/>
                  </a:gradFill>
                  <a:effectLst>
                    <a:outerShdw blurRad="266700" sx="102000" sy="102000" algn="ctr" rotWithShape="0">
                      <a:schemeClr val="bg1">
                        <a:lumMod val="85000"/>
                        <a:lumOff val="15000"/>
                      </a:schemeClr>
                    </a:outerShdw>
                  </a:effectLst>
                  <a:latin typeface="Segoe Semibold" pitchFamily="34" charset="0"/>
                </a:rPr>
                <a:t>– INTERNAL ONLY</a:t>
              </a:r>
            </a:p>
          </p:txBody>
        </p:sp>
      </p:gr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grpSp>
        <p:nvGrpSpPr>
          <p:cNvPr id="3" name="Group 2"/>
          <p:cNvGrpSpPr/>
          <p:nvPr userDrawn="1"/>
        </p:nvGrpSpPr>
        <p:grpSpPr>
          <a:xfrm>
            <a:off x="4036568" y="6416070"/>
            <a:ext cx="3724405" cy="365730"/>
            <a:chOff x="4863222" y="6416070"/>
            <a:chExt cx="3724405" cy="365730"/>
          </a:xfrm>
        </p:grpSpPr>
        <p:pic>
          <p:nvPicPr>
            <p:cNvPr id="4" name="Picture 3" descr="MSconfidential.png"/>
            <p:cNvPicPr>
              <a:picLocks noChangeAspect="1"/>
            </p:cNvPicPr>
            <p:nvPr userDrawn="1"/>
          </p:nvPicPr>
          <p:blipFill>
            <a:blip r:embed="rId2"/>
            <a:stretch>
              <a:fillRect/>
            </a:stretch>
          </p:blipFill>
          <p:spPr bwMode="black">
            <a:xfrm>
              <a:off x="4863222" y="6416070"/>
              <a:ext cx="2450390" cy="365730"/>
            </a:xfrm>
            <a:prstGeom prst="rect">
              <a:avLst/>
            </a:prstGeom>
          </p:spPr>
        </p:pic>
        <p:sp>
          <p:nvSpPr>
            <p:cNvPr id="5" name="TextBox 4"/>
            <p:cNvSpPr txBox="1"/>
            <p:nvPr userDrawn="1"/>
          </p:nvSpPr>
          <p:spPr>
            <a:xfrm>
              <a:off x="7183396" y="6538467"/>
              <a:ext cx="1404231" cy="161583"/>
            </a:xfrm>
            <a:prstGeom prst="rect">
              <a:avLst/>
            </a:prstGeom>
            <a:noFill/>
          </p:spPr>
          <p:txBody>
            <a:bodyPr wrap="none" lIns="0" tIns="0" rIns="0" bIns="0" rtlCol="0">
              <a:spAutoFit/>
            </a:bodyPr>
            <a:lstStyle/>
            <a:p>
              <a:r>
                <a:rPr lang="en-US" sz="1050" b="0" spc="130" baseline="0" dirty="0" smtClean="0">
                  <a:gradFill>
                    <a:gsLst>
                      <a:gs pos="0">
                        <a:schemeClr val="tx1">
                          <a:alpha val="45000"/>
                        </a:schemeClr>
                      </a:gs>
                      <a:gs pos="86000">
                        <a:schemeClr val="tx1">
                          <a:alpha val="45000"/>
                        </a:schemeClr>
                      </a:gs>
                    </a:gsLst>
                    <a:lin ang="5400000" scaled="0"/>
                  </a:gradFill>
                  <a:effectLst>
                    <a:outerShdw blurRad="266700" sx="102000" sy="102000" algn="ctr" rotWithShape="0">
                      <a:schemeClr val="bg1">
                        <a:lumMod val="85000"/>
                        <a:lumOff val="15000"/>
                      </a:schemeClr>
                    </a:outerShdw>
                  </a:effectLst>
                  <a:latin typeface="Segoe Semibold" pitchFamily="34" charset="0"/>
                </a:rPr>
                <a:t>– INTERNAL ONLY</a:t>
              </a:r>
            </a:p>
          </p:txBody>
        </p:sp>
      </p:gr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2" name="Group 1"/>
          <p:cNvGrpSpPr/>
          <p:nvPr userDrawn="1"/>
        </p:nvGrpSpPr>
        <p:grpSpPr>
          <a:xfrm>
            <a:off x="4036568" y="6416070"/>
            <a:ext cx="3724405" cy="365730"/>
            <a:chOff x="4863222" y="6416070"/>
            <a:chExt cx="3724405" cy="365730"/>
          </a:xfrm>
        </p:grpSpPr>
        <p:pic>
          <p:nvPicPr>
            <p:cNvPr id="3" name="Picture 2" descr="MSconfidential.png"/>
            <p:cNvPicPr>
              <a:picLocks noChangeAspect="1"/>
            </p:cNvPicPr>
            <p:nvPr userDrawn="1"/>
          </p:nvPicPr>
          <p:blipFill>
            <a:blip r:embed="rId2"/>
            <a:stretch>
              <a:fillRect/>
            </a:stretch>
          </p:blipFill>
          <p:spPr bwMode="black">
            <a:xfrm>
              <a:off x="4863222" y="6416070"/>
              <a:ext cx="2450390" cy="365730"/>
            </a:xfrm>
            <a:prstGeom prst="rect">
              <a:avLst/>
            </a:prstGeom>
          </p:spPr>
        </p:pic>
        <p:sp>
          <p:nvSpPr>
            <p:cNvPr id="4" name="TextBox 3"/>
            <p:cNvSpPr txBox="1"/>
            <p:nvPr userDrawn="1"/>
          </p:nvSpPr>
          <p:spPr>
            <a:xfrm>
              <a:off x="7183396" y="6538467"/>
              <a:ext cx="1404231" cy="161583"/>
            </a:xfrm>
            <a:prstGeom prst="rect">
              <a:avLst/>
            </a:prstGeom>
            <a:noFill/>
          </p:spPr>
          <p:txBody>
            <a:bodyPr wrap="none" lIns="0" tIns="0" rIns="0" bIns="0" rtlCol="0">
              <a:spAutoFit/>
            </a:bodyPr>
            <a:lstStyle/>
            <a:p>
              <a:r>
                <a:rPr lang="en-US" sz="1050" b="0" spc="130" baseline="0" dirty="0" smtClean="0">
                  <a:gradFill>
                    <a:gsLst>
                      <a:gs pos="0">
                        <a:schemeClr val="tx1">
                          <a:alpha val="45000"/>
                        </a:schemeClr>
                      </a:gs>
                      <a:gs pos="86000">
                        <a:schemeClr val="tx1">
                          <a:alpha val="45000"/>
                        </a:schemeClr>
                      </a:gs>
                    </a:gsLst>
                    <a:lin ang="5400000" scaled="0"/>
                  </a:gradFill>
                  <a:effectLst>
                    <a:outerShdw blurRad="266700" sx="102000" sy="102000" algn="ctr" rotWithShape="0">
                      <a:schemeClr val="bg1">
                        <a:lumMod val="85000"/>
                        <a:lumOff val="15000"/>
                      </a:schemeClr>
                    </a:outerShdw>
                  </a:effectLst>
                  <a:latin typeface="Segoe Semibold" pitchFamily="34" charset="0"/>
                </a:rPr>
                <a:t>– INTERNAL ONLY</a:t>
              </a:r>
            </a:p>
          </p:txBody>
        </p:sp>
      </p:gr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4.xml"/><Relationship Id="rId4" Type="http://schemas.openxmlformats.org/officeDocument/2006/relationships/image" Target="../media/image1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22" r:id="rId12"/>
    <p:sldLayoutId id="2147483723" r:id="rId13"/>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6"/>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16"/>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16"/>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16"/>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16"/>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12188825" cy="5558294"/>
          </a:xfrm>
          <a:prstGeom prst="rect">
            <a:avLst/>
          </a:prstGeom>
        </p:spPr>
      </p:pic>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www.nadaguides.com/"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wmf"/></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jpeg"/><Relationship Id="rId10" Type="http://schemas.openxmlformats.org/officeDocument/2006/relationships/image" Target="../media/image32.png"/><Relationship Id="rId4" Type="http://schemas.openxmlformats.org/officeDocument/2006/relationships/image" Target="../media/image26.gif"/><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17.xml"/><Relationship Id="rId7" Type="http://schemas.openxmlformats.org/officeDocument/2006/relationships/image" Target="../media/image37.png"/><Relationship Id="rId2" Type="http://schemas.openxmlformats.org/officeDocument/2006/relationships/slideLayout" Target="../slideLayouts/slideLayout8.xml"/><Relationship Id="rId1" Type="http://schemas.openxmlformats.org/officeDocument/2006/relationships/tags" Target="../tags/tag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2.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40.emf"/><Relationship Id="rId5" Type="http://schemas.openxmlformats.org/officeDocument/2006/relationships/package" Target="../embeddings/Microsoft_Excel_Worksheet1.xlsx"/><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3.wmf"/></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41.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22.xml"/><Relationship Id="rId16"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19" Type="http://schemas.openxmlformats.org/officeDocument/2006/relationships/image" Target="../media/image58.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fsharp.net/" TargetMode="External"/><Relationship Id="rId2" Type="http://schemas.openxmlformats.org/officeDocument/2006/relationships/hyperlink" Target="http://tryfsharp.org/" TargetMode="Externa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5.png"/><Relationship Id="rId2" Type="http://schemas.openxmlformats.org/officeDocument/2006/relationships/video" Target="file:///\\sfpevents\TR13\Art\Eval_Slides\EvalVideo_Subliminaval_StereoMaster_2500k.wmv" TargetMode="External"/><Relationship Id="rId1" Type="http://schemas.microsoft.com/office/2007/relationships/media" Target="file:///\\sfpevents\TR13\Art\Eval_Slides\EvalVideo_Subliminaval_StereoMaster_2500k.wmv" TargetMode="External"/><Relationship Id="rId6" Type="http://schemas.openxmlformats.org/officeDocument/2006/relationships/image" Target="../media/image64.png"/><Relationship Id="rId5" Type="http://schemas.openxmlformats.org/officeDocument/2006/relationships/hyperlink" Target="https://www.mytechready.com/" TargetMode="External"/><Relationship Id="rId4"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websharper.net/" TargetMode="External"/><Relationship Id="rId7" Type="http://schemas.openxmlformats.org/officeDocument/2006/relationships/image" Target="../media/image16.jpeg"/><Relationship Id="rId2" Type="http://schemas.openxmlformats.org/officeDocument/2006/relationships/hyperlink" Target="http://www.amyrisbiotech.com/" TargetMode="Externa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gif"/><Relationship Id="rId4" Type="http://schemas.openxmlformats.org/officeDocument/2006/relationships/hyperlink" Target="http://marketplace.xbox.com/en-US/games/catalog.aspx?d=6"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 The American Dream</a:t>
            </a:r>
            <a:endParaRPr lang="en-US" dirty="0"/>
          </a:p>
        </p:txBody>
      </p:sp>
      <p:sp>
        <p:nvSpPr>
          <p:cNvPr id="3" name="Subtitle 2"/>
          <p:cNvSpPr>
            <a:spLocks noGrp="1"/>
          </p:cNvSpPr>
          <p:nvPr>
            <p:ph type="subTitle" idx="1"/>
          </p:nvPr>
        </p:nvSpPr>
        <p:spPr/>
        <p:txBody>
          <a:bodyPr/>
          <a:lstStyle/>
          <a:p>
            <a:r>
              <a:rPr lang="en-US" dirty="0" smtClean="0"/>
              <a:t>Jack Hu</a:t>
            </a:r>
          </a:p>
          <a:p>
            <a:r>
              <a:rPr lang="en-US" dirty="0" smtClean="0"/>
              <a:t>F# Team, SDET Lead</a:t>
            </a:r>
          </a:p>
          <a:p>
            <a:r>
              <a:rPr lang="en-US" dirty="0" smtClean="0"/>
              <a:t>Microsoft Corporation</a:t>
            </a:r>
            <a:endParaRPr lang="en-US" dirty="0"/>
          </a:p>
        </p:txBody>
      </p:sp>
      <p:sp>
        <p:nvSpPr>
          <p:cNvPr id="4" name="TextBox 3"/>
          <p:cNvSpPr txBox="1"/>
          <p:nvPr/>
        </p:nvSpPr>
        <p:spPr>
          <a:xfrm>
            <a:off x="519113" y="228600"/>
            <a:ext cx="796693" cy="276999"/>
          </a:xfrm>
          <a:prstGeom prst="rect">
            <a:avLst/>
          </a:prstGeom>
          <a:noFill/>
        </p:spPr>
        <p:txBody>
          <a:bodyPr wrap="none" lIns="0" tIns="0" rIns="0" bIns="0" rtlCol="0">
            <a:spAutoFit/>
          </a:bodyPr>
          <a:lstStyle/>
          <a:p>
            <a:r>
              <a:rPr lang="en-US" dirty="0" smtClean="0">
                <a:gradFill>
                  <a:gsLst>
                    <a:gs pos="0">
                      <a:schemeClr val="tx1"/>
                    </a:gs>
                    <a:gs pos="86000">
                      <a:schemeClr val="tx1"/>
                    </a:gs>
                  </a:gsLst>
                  <a:lin ang="5400000" scaled="0"/>
                </a:gradFill>
              </a:rPr>
              <a:t>DEV217</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799" y="409143"/>
            <a:ext cx="4502547" cy="6136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6703854" y="609601"/>
            <a:ext cx="5078677" cy="4524315"/>
          </a:xfrm>
          <a:prstGeom prst="rect">
            <a:avLst/>
          </a:prstGeom>
        </p:spPr>
        <p:txBody>
          <a:bodyPr wrap="square">
            <a:spAutoFit/>
          </a:bodyPr>
          <a:lstStyle/>
          <a:p>
            <a:r>
              <a:rPr lang="en-US" sz="2400" dirty="0" smtClean="0"/>
              <a:t>…buying </a:t>
            </a:r>
            <a:r>
              <a:rPr lang="en-US" sz="2400" dirty="0"/>
              <a:t>a new car is the worst investment you could ever </a:t>
            </a:r>
            <a:r>
              <a:rPr lang="en-US" sz="2400" dirty="0" smtClean="0"/>
              <a:t>make…</a:t>
            </a:r>
          </a:p>
          <a:p>
            <a:r>
              <a:rPr lang="en-US" sz="2400" dirty="0"/>
              <a:t>	- </a:t>
            </a:r>
            <a:r>
              <a:rPr lang="en-US" sz="2400" dirty="0" smtClean="0"/>
              <a:t>Helium.com</a:t>
            </a:r>
          </a:p>
          <a:p>
            <a:endParaRPr lang="en-US" sz="2400" dirty="0" smtClean="0"/>
          </a:p>
          <a:p>
            <a:r>
              <a:rPr lang="en-US" sz="2400" dirty="0" smtClean="0"/>
              <a:t>A </a:t>
            </a:r>
            <a:r>
              <a:rPr lang="en-US" sz="2400" dirty="0"/>
              <a:t>new car is generally a very poor investment</a:t>
            </a:r>
            <a:br>
              <a:rPr lang="en-US" sz="2400" dirty="0"/>
            </a:br>
            <a:r>
              <a:rPr lang="en-US" sz="2400" dirty="0"/>
              <a:t>	- ehow.com</a:t>
            </a:r>
          </a:p>
          <a:p>
            <a:endParaRPr lang="en-US" sz="2400" dirty="0" smtClean="0"/>
          </a:p>
          <a:p>
            <a:r>
              <a:rPr lang="en-US" sz="2400" dirty="0" smtClean="0"/>
              <a:t>New </a:t>
            </a:r>
            <a:r>
              <a:rPr lang="en-US" sz="2400" dirty="0"/>
              <a:t>cars lose an average of 20 percent of their value in their first </a:t>
            </a:r>
            <a:r>
              <a:rPr lang="en-US" sz="2400" dirty="0" smtClean="0"/>
              <a:t>year. 	</a:t>
            </a:r>
            <a:endParaRPr lang="en-US" sz="2400" dirty="0"/>
          </a:p>
          <a:p>
            <a:r>
              <a:rPr lang="en-US" sz="2400" dirty="0" smtClean="0"/>
              <a:t>	- The </a:t>
            </a:r>
            <a:r>
              <a:rPr lang="en-US" sz="2400" dirty="0"/>
              <a:t>Motley Fool</a:t>
            </a:r>
          </a:p>
        </p:txBody>
      </p:sp>
    </p:spTree>
    <p:extLst>
      <p:ext uri="{BB962C8B-B14F-4D97-AF65-F5344CB8AC3E}">
        <p14:creationId xmlns:p14="http://schemas.microsoft.com/office/powerpoint/2010/main" val="345419648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p>
            <a:r>
              <a:rPr lang="en-US" dirty="0"/>
              <a:t>Auto Depreciation </a:t>
            </a:r>
            <a:r>
              <a:rPr lang="en-US" dirty="0" smtClean="0"/>
              <a:t>Model (By AAA)</a:t>
            </a:r>
            <a:endParaRPr lang="en-US" dirty="0"/>
          </a:p>
        </p:txBody>
      </p:sp>
      <p:grpSp>
        <p:nvGrpSpPr>
          <p:cNvPr id="17" name="Group 16"/>
          <p:cNvGrpSpPr/>
          <p:nvPr/>
        </p:nvGrpSpPr>
        <p:grpSpPr>
          <a:xfrm>
            <a:off x="421575" y="924580"/>
            <a:ext cx="13071196" cy="5609511"/>
            <a:chOff x="821625" y="822680"/>
            <a:chExt cx="13071196" cy="5609511"/>
          </a:xfrm>
        </p:grpSpPr>
        <p:sp>
          <p:nvSpPr>
            <p:cNvPr id="18" name="Arc 17"/>
            <p:cNvSpPr/>
            <p:nvPr/>
          </p:nvSpPr>
          <p:spPr>
            <a:xfrm rot="10508803">
              <a:off x="5693907" y="2914987"/>
              <a:ext cx="8198914" cy="2164630"/>
            </a:xfrm>
            <a:prstGeom prst="arc">
              <a:avLst>
                <a:gd name="adj1" fmla="val 16200000"/>
                <a:gd name="adj2" fmla="val 67361"/>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grpSp>
          <p:nvGrpSpPr>
            <p:cNvPr id="19" name="Group 18"/>
            <p:cNvGrpSpPr/>
            <p:nvPr/>
          </p:nvGrpSpPr>
          <p:grpSpPr>
            <a:xfrm>
              <a:off x="821625" y="822680"/>
              <a:ext cx="11030901" cy="5609511"/>
              <a:chOff x="821625" y="822680"/>
              <a:chExt cx="11030901" cy="5609511"/>
            </a:xfrm>
          </p:grpSpPr>
          <p:cxnSp>
            <p:nvCxnSpPr>
              <p:cNvPr id="20" name="Straight Arrow Connector 19"/>
              <p:cNvCxnSpPr/>
              <p:nvPr/>
            </p:nvCxnSpPr>
            <p:spPr>
              <a:xfrm flipH="1" flipV="1">
                <a:off x="2234618" y="822680"/>
                <a:ext cx="0" cy="5301734"/>
              </a:xfrm>
              <a:prstGeom prst="straightConnector1">
                <a:avLst/>
              </a:prstGeom>
              <a:ln w="76200">
                <a:tailEnd type="arrow"/>
              </a:ln>
            </p:spPr>
            <p:style>
              <a:lnRef idx="3">
                <a:schemeClr val="accent3"/>
              </a:lnRef>
              <a:fillRef idx="0">
                <a:schemeClr val="accent3"/>
              </a:fillRef>
              <a:effectRef idx="2">
                <a:schemeClr val="accent3"/>
              </a:effectRef>
              <a:fontRef idx="minor">
                <a:schemeClr val="tx1"/>
              </a:fontRef>
            </p:style>
          </p:cxnSp>
          <p:sp>
            <p:nvSpPr>
              <p:cNvPr id="21" name="TextBox 20"/>
              <p:cNvSpPr txBox="1"/>
              <p:nvPr/>
            </p:nvSpPr>
            <p:spPr>
              <a:xfrm>
                <a:off x="9889616" y="5862804"/>
                <a:ext cx="1962910" cy="523220"/>
              </a:xfrm>
              <a:prstGeom prst="rect">
                <a:avLst/>
              </a:prstGeom>
              <a:noFill/>
            </p:spPr>
            <p:txBody>
              <a:bodyPr wrap="none" rtlCol="0">
                <a:spAutoFit/>
              </a:bodyPr>
              <a:lstStyle>
                <a:defPPr>
                  <a:defRPr lang="en-US"/>
                </a:defPPr>
                <a:lvl1pPr>
                  <a:defRPr sz="2800"/>
                </a:lvl1pPr>
              </a:lstStyle>
              <a:p>
                <a:r>
                  <a:rPr lang="en-US" dirty="0"/>
                  <a:t>Model Year</a:t>
                </a:r>
              </a:p>
            </p:txBody>
          </p:sp>
          <p:sp>
            <p:nvSpPr>
              <p:cNvPr id="22" name="TextBox 21"/>
              <p:cNvSpPr txBox="1"/>
              <p:nvPr/>
            </p:nvSpPr>
            <p:spPr>
              <a:xfrm>
                <a:off x="821625" y="924580"/>
                <a:ext cx="949299" cy="523220"/>
              </a:xfrm>
              <a:prstGeom prst="rect">
                <a:avLst/>
              </a:prstGeom>
              <a:noFill/>
            </p:spPr>
            <p:txBody>
              <a:bodyPr wrap="none" rtlCol="0">
                <a:spAutoFit/>
              </a:bodyPr>
              <a:lstStyle/>
              <a:p>
                <a:r>
                  <a:rPr lang="en-US" sz="2800" dirty="0" smtClean="0"/>
                  <a:t>Price</a:t>
                </a:r>
                <a:endParaRPr lang="en-US" dirty="0"/>
              </a:p>
            </p:txBody>
          </p:sp>
          <p:cxnSp>
            <p:nvCxnSpPr>
              <p:cNvPr id="23" name="Straight Arrow Connector 22"/>
              <p:cNvCxnSpPr/>
              <p:nvPr/>
            </p:nvCxnSpPr>
            <p:spPr>
              <a:xfrm>
                <a:off x="1422030" y="5715000"/>
                <a:ext cx="8633751" cy="0"/>
              </a:xfrm>
              <a:prstGeom prst="straightConnector1">
                <a:avLst/>
              </a:prstGeom>
              <a:ln w="76200">
                <a:tailEnd type="arrow"/>
              </a:ln>
            </p:spPr>
            <p:style>
              <a:lnRef idx="3">
                <a:schemeClr val="accent3"/>
              </a:lnRef>
              <a:fillRef idx="0">
                <a:schemeClr val="accent3"/>
              </a:fillRef>
              <a:effectRef idx="2">
                <a:schemeClr val="accent3"/>
              </a:effectRef>
              <a:fontRef idx="minor">
                <a:schemeClr val="tx1"/>
              </a:fontRef>
            </p:style>
          </p:cxnSp>
          <p:sp>
            <p:nvSpPr>
              <p:cNvPr id="24" name="TextBox 23"/>
              <p:cNvSpPr txBox="1"/>
              <p:nvPr/>
            </p:nvSpPr>
            <p:spPr>
              <a:xfrm>
                <a:off x="1117310" y="5939749"/>
                <a:ext cx="851515" cy="461665"/>
              </a:xfrm>
              <a:prstGeom prst="rect">
                <a:avLst/>
              </a:prstGeom>
              <a:noFill/>
            </p:spPr>
            <p:txBody>
              <a:bodyPr wrap="none" rtlCol="0">
                <a:spAutoFit/>
              </a:bodyPr>
              <a:lstStyle/>
              <a:p>
                <a:r>
                  <a:rPr lang="en-US" sz="2400" dirty="0" smtClean="0"/>
                  <a:t>2012</a:t>
                </a:r>
                <a:endParaRPr lang="en-US" dirty="0"/>
              </a:p>
            </p:txBody>
          </p:sp>
          <p:sp>
            <p:nvSpPr>
              <p:cNvPr id="25" name="TextBox 24"/>
              <p:cNvSpPr txBox="1"/>
              <p:nvPr/>
            </p:nvSpPr>
            <p:spPr>
              <a:xfrm flipH="1">
                <a:off x="8369950" y="5970526"/>
                <a:ext cx="851515" cy="461665"/>
              </a:xfrm>
              <a:prstGeom prst="rect">
                <a:avLst/>
              </a:prstGeom>
              <a:noFill/>
            </p:spPr>
            <p:txBody>
              <a:bodyPr wrap="none" rtlCol="0">
                <a:spAutoFit/>
              </a:bodyPr>
              <a:lstStyle/>
              <a:p>
                <a:r>
                  <a:rPr lang="en-US" sz="2400" dirty="0" smtClean="0"/>
                  <a:t>1980</a:t>
                </a:r>
                <a:endParaRPr lang="en-US" dirty="0"/>
              </a:p>
            </p:txBody>
          </p:sp>
          <p:cxnSp>
            <p:nvCxnSpPr>
              <p:cNvPr id="26" name="Straight Connector 25"/>
              <p:cNvCxnSpPr/>
              <p:nvPr/>
            </p:nvCxnSpPr>
            <p:spPr>
              <a:xfrm>
                <a:off x="2716814" y="1114674"/>
                <a:ext cx="406294" cy="914400"/>
              </a:xfrm>
              <a:prstGeom prst="line">
                <a:avLst/>
              </a:prstGeom>
            </p:spPr>
            <p:style>
              <a:lnRef idx="3">
                <a:schemeClr val="accent3"/>
              </a:lnRef>
              <a:fillRef idx="0">
                <a:schemeClr val="accent3"/>
              </a:fillRef>
              <a:effectRef idx="2">
                <a:schemeClr val="accent3"/>
              </a:effectRef>
              <a:fontRef idx="minor">
                <a:schemeClr val="tx1"/>
              </a:fontRef>
            </p:style>
          </p:cxnSp>
          <p:sp>
            <p:nvSpPr>
              <p:cNvPr id="27" name="TextBox 26"/>
              <p:cNvSpPr txBox="1"/>
              <p:nvPr/>
            </p:nvSpPr>
            <p:spPr>
              <a:xfrm flipH="1">
                <a:off x="3493747" y="1192013"/>
                <a:ext cx="2161297" cy="461665"/>
              </a:xfrm>
              <a:prstGeom prst="rect">
                <a:avLst/>
              </a:prstGeom>
              <a:noFill/>
            </p:spPr>
            <p:txBody>
              <a:bodyPr wrap="none" rtlCol="0">
                <a:spAutoFit/>
              </a:bodyPr>
              <a:lstStyle/>
              <a:p>
                <a:r>
                  <a:rPr lang="en-US" sz="2400" dirty="0" smtClean="0"/>
                  <a:t>First year: 20%</a:t>
                </a:r>
                <a:endParaRPr lang="en-US" sz="2400" dirty="0"/>
              </a:p>
            </p:txBody>
          </p:sp>
          <p:cxnSp>
            <p:nvCxnSpPr>
              <p:cNvPr id="28" name="Straight Connector 27"/>
              <p:cNvCxnSpPr/>
              <p:nvPr/>
            </p:nvCxnSpPr>
            <p:spPr>
              <a:xfrm>
                <a:off x="3154352" y="2133600"/>
                <a:ext cx="2386978" cy="1981200"/>
              </a:xfrm>
              <a:prstGeom prst="line">
                <a:avLst/>
              </a:prstGeom>
            </p:spPr>
            <p:style>
              <a:lnRef idx="3">
                <a:schemeClr val="accent3"/>
              </a:lnRef>
              <a:fillRef idx="0">
                <a:schemeClr val="accent3"/>
              </a:fillRef>
              <a:effectRef idx="2">
                <a:schemeClr val="accent3"/>
              </a:effectRef>
              <a:fontRef idx="minor">
                <a:schemeClr val="tx1"/>
              </a:fontRef>
            </p:style>
          </p:cxnSp>
          <p:sp>
            <p:nvSpPr>
              <p:cNvPr id="29" name="TextBox 28"/>
              <p:cNvSpPr txBox="1"/>
              <p:nvPr/>
            </p:nvSpPr>
            <p:spPr>
              <a:xfrm flipH="1">
                <a:off x="4164515" y="2601131"/>
                <a:ext cx="2599430" cy="461665"/>
              </a:xfrm>
              <a:prstGeom prst="rect">
                <a:avLst/>
              </a:prstGeom>
              <a:noFill/>
            </p:spPr>
            <p:txBody>
              <a:bodyPr wrap="none" rtlCol="0">
                <a:spAutoFit/>
              </a:bodyPr>
              <a:lstStyle/>
              <a:p>
                <a:r>
                  <a:rPr lang="en-US" sz="2400" dirty="0" smtClean="0"/>
                  <a:t>Next 5 years: 15%</a:t>
                </a:r>
                <a:endParaRPr lang="en-US" sz="2400" dirty="0"/>
              </a:p>
            </p:txBody>
          </p:sp>
          <p:sp>
            <p:nvSpPr>
              <p:cNvPr id="30" name="TextBox 29"/>
              <p:cNvSpPr txBox="1"/>
              <p:nvPr/>
            </p:nvSpPr>
            <p:spPr>
              <a:xfrm flipH="1">
                <a:off x="7333780" y="4419600"/>
                <a:ext cx="1580048" cy="523220"/>
              </a:xfrm>
              <a:prstGeom prst="rect">
                <a:avLst/>
              </a:prstGeom>
              <a:noFill/>
            </p:spPr>
            <p:txBody>
              <a:bodyPr wrap="none" rtlCol="0">
                <a:spAutoFit/>
              </a:bodyPr>
              <a:lstStyle/>
              <a:p>
                <a:r>
                  <a:rPr lang="en-US" sz="2400" dirty="0"/>
                  <a:t>Tapers</a:t>
                </a:r>
                <a:r>
                  <a:rPr lang="en-US" sz="2800" dirty="0" smtClean="0"/>
                  <a:t> </a:t>
                </a:r>
                <a:r>
                  <a:rPr lang="en-US" sz="2400" dirty="0"/>
                  <a:t>off</a:t>
                </a:r>
                <a:r>
                  <a:rPr lang="en-US" dirty="0" smtClean="0"/>
                  <a:t> </a:t>
                </a:r>
                <a:endParaRPr lang="en-US" dirty="0"/>
              </a:p>
            </p:txBody>
          </p:sp>
        </p:grpSp>
      </p:grpSp>
    </p:spTree>
    <p:extLst>
      <p:ext uri="{BB962C8B-B14F-4D97-AF65-F5344CB8AC3E}">
        <p14:creationId xmlns:p14="http://schemas.microsoft.com/office/powerpoint/2010/main" val="230059535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788" y="228600"/>
            <a:ext cx="989965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192018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162" y="1600200"/>
            <a:ext cx="10360501" cy="2431435"/>
          </a:xfrm>
          <a:prstGeom prst="rect">
            <a:avLst/>
          </a:prstGeom>
        </p:spPr>
        <p:txBody>
          <a:bodyPr wrap="square">
            <a:spAutoFit/>
          </a:bodyPr>
          <a:lstStyle/>
          <a:p>
            <a:r>
              <a:rPr lang="en-US" sz="2800" dirty="0" smtClean="0"/>
              <a:t>"</a:t>
            </a:r>
            <a:r>
              <a:rPr lang="en-US" sz="3200" dirty="0" smtClean="0"/>
              <a:t>(Buying used car is) </a:t>
            </a:r>
            <a:r>
              <a:rPr lang="en-US" sz="3200" dirty="0"/>
              <a:t>going to </a:t>
            </a:r>
            <a:r>
              <a:rPr lang="en-US" sz="4400" b="1" dirty="0"/>
              <a:t>take research</a:t>
            </a:r>
            <a:r>
              <a:rPr lang="en-US" sz="3200" dirty="0"/>
              <a:t> if you're going to get the </a:t>
            </a:r>
            <a:r>
              <a:rPr lang="en-US" sz="4400" b="1" dirty="0"/>
              <a:t>best </a:t>
            </a:r>
            <a:r>
              <a:rPr lang="en-US" sz="4400" b="1" dirty="0" smtClean="0"/>
              <a:t>value</a:t>
            </a:r>
            <a:r>
              <a:rPr lang="en-US" sz="3200" dirty="0" smtClean="0"/>
              <a:t>…" </a:t>
            </a:r>
          </a:p>
          <a:p>
            <a:endParaRPr lang="en-US" sz="3200" dirty="0"/>
          </a:p>
          <a:p>
            <a:r>
              <a:rPr lang="en-US" sz="3200" dirty="0" smtClean="0"/>
              <a:t>Lenny </a:t>
            </a:r>
            <a:r>
              <a:rPr lang="en-US" sz="3200" dirty="0"/>
              <a:t>Simms, vice president at </a:t>
            </a:r>
            <a:r>
              <a:rPr lang="en-US" sz="3200" u="sng" dirty="0">
                <a:hlinkClick r:id="rId3"/>
              </a:rPr>
              <a:t>NADAguides.com</a:t>
            </a:r>
            <a:r>
              <a:rPr lang="en-US" sz="3200" dirty="0"/>
              <a:t>.</a:t>
            </a:r>
          </a:p>
        </p:txBody>
      </p:sp>
    </p:spTree>
    <p:extLst>
      <p:ext uri="{BB962C8B-B14F-4D97-AF65-F5344CB8AC3E}">
        <p14:creationId xmlns:p14="http://schemas.microsoft.com/office/powerpoint/2010/main" val="397276263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p>
            <a:r>
              <a:rPr lang="en-US" dirty="0"/>
              <a:t>The Power of F#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09209886"/>
              </p:ext>
            </p:extLst>
          </p:nvPr>
        </p:nvGraphicFramePr>
        <p:xfrm>
          <a:off x="547688" y="1238250"/>
          <a:ext cx="11149012" cy="5013960"/>
        </p:xfrm>
        <a:graphic>
          <a:graphicData uri="http://schemas.openxmlformats.org/drawingml/2006/table">
            <a:tbl>
              <a:tblPr firstRow="1" bandRow="1">
                <a:tableStyleId>{5C22544A-7EE6-4342-B048-85BDC9FD1C3A}</a:tableStyleId>
              </a:tblPr>
              <a:tblGrid>
                <a:gridCol w="4376737"/>
                <a:gridCol w="6772275"/>
              </a:tblGrid>
              <a:tr h="370840">
                <a:tc>
                  <a:txBody>
                    <a:bodyPr/>
                    <a:lstStyle/>
                    <a:p>
                      <a:r>
                        <a:rPr lang="en-US" sz="2800" dirty="0" smtClean="0"/>
                        <a:t>Steps</a:t>
                      </a:r>
                      <a:endParaRPr lang="en-US" sz="2800" dirty="0"/>
                    </a:p>
                  </a:txBody>
                  <a:tcPr/>
                </a:tc>
                <a:tc>
                  <a:txBody>
                    <a:bodyPr/>
                    <a:lstStyle/>
                    <a:p>
                      <a:r>
                        <a:rPr lang="en-US" sz="2800" dirty="0" smtClean="0"/>
                        <a:t>Technologies</a:t>
                      </a:r>
                      <a:endParaRPr lang="en-US" sz="2800" dirty="0"/>
                    </a:p>
                  </a:txBody>
                  <a:tcPr/>
                </a:tc>
              </a:tr>
              <a:tr h="370840">
                <a:tc>
                  <a:txBody>
                    <a:bodyPr/>
                    <a:lstStyle/>
                    <a:p>
                      <a:r>
                        <a:rPr lang="en-US" sz="2800" dirty="0" smtClean="0">
                          <a:effectLst/>
                        </a:rPr>
                        <a:t>1. Collect </a:t>
                      </a:r>
                      <a:r>
                        <a:rPr lang="en-US" sz="2800" dirty="0" err="1" smtClean="0">
                          <a:effectLst/>
                        </a:rPr>
                        <a:t>CraigsList</a:t>
                      </a:r>
                      <a:r>
                        <a:rPr lang="en-US" sz="2800" dirty="0" smtClean="0">
                          <a:effectLst/>
                        </a:rPr>
                        <a:t> data</a:t>
                      </a:r>
                      <a:endParaRPr lang="en-US" sz="2800"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800" dirty="0" smtClean="0">
                          <a:effectLst/>
                        </a:rPr>
                        <a:t>F# </a:t>
                      </a:r>
                      <a:r>
                        <a:rPr lang="en-US" sz="2800" dirty="0" err="1" smtClean="0">
                          <a:effectLst/>
                        </a:rPr>
                        <a:t>Async</a:t>
                      </a:r>
                      <a:r>
                        <a:rPr lang="en-US" sz="2800" dirty="0" smtClean="0">
                          <a:effectLst/>
                        </a:rPr>
                        <a:t> (2.0)</a:t>
                      </a:r>
                    </a:p>
                    <a:p>
                      <a:pPr marL="0" marR="0" indent="0" algn="l" defTabSz="914363" rtl="0" eaLnBrk="1" fontAlgn="auto" latinLnBrk="0" hangingPunct="1">
                        <a:lnSpc>
                          <a:spcPct val="100000"/>
                        </a:lnSpc>
                        <a:spcBef>
                          <a:spcPts val="0"/>
                        </a:spcBef>
                        <a:spcAft>
                          <a:spcPts val="0"/>
                        </a:spcAft>
                        <a:buClrTx/>
                        <a:buSzTx/>
                        <a:buFontTx/>
                        <a:buNone/>
                        <a:tabLst/>
                        <a:defRPr/>
                      </a:pPr>
                      <a:endParaRPr lang="en-US" sz="1400" dirty="0" smtClean="0">
                        <a:effectLst/>
                      </a:endParaRPr>
                    </a:p>
                  </a:txBody>
                  <a:tcPr/>
                </a:tc>
              </a:tr>
              <a:tr h="370840">
                <a:tc>
                  <a:txBody>
                    <a:bodyPr/>
                    <a:lstStyle/>
                    <a:p>
                      <a:r>
                        <a:rPr lang="en-US" sz="2800" dirty="0" smtClean="0">
                          <a:effectLst/>
                        </a:rPr>
                        <a:t>2. Store the data </a:t>
                      </a:r>
                      <a:endParaRPr lang="en-US" sz="2800"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800" dirty="0" err="1" smtClean="0">
                          <a:effectLst/>
                        </a:rPr>
                        <a:t>EntityFramework</a:t>
                      </a:r>
                      <a:r>
                        <a:rPr lang="en-US" sz="2800" dirty="0" smtClean="0">
                          <a:effectLst/>
                        </a:rPr>
                        <a:t> 4.1 Code-First,</a:t>
                      </a:r>
                      <a:r>
                        <a:rPr lang="en-US" sz="2800" baseline="0" dirty="0" smtClean="0">
                          <a:effectLst/>
                        </a:rPr>
                        <a:t> </a:t>
                      </a:r>
                    </a:p>
                    <a:p>
                      <a:pPr marL="0" marR="0" indent="0" algn="l" defTabSz="914363" rtl="0" eaLnBrk="1" fontAlgn="auto" latinLnBrk="0" hangingPunct="1">
                        <a:lnSpc>
                          <a:spcPct val="100000"/>
                        </a:lnSpc>
                        <a:spcBef>
                          <a:spcPts val="0"/>
                        </a:spcBef>
                        <a:spcAft>
                          <a:spcPts val="0"/>
                        </a:spcAft>
                        <a:buClrTx/>
                        <a:buSzTx/>
                        <a:buFontTx/>
                        <a:buNone/>
                        <a:tabLst/>
                        <a:defRPr/>
                      </a:pPr>
                      <a:r>
                        <a:rPr lang="en-US" sz="2800" dirty="0" smtClean="0">
                          <a:effectLst/>
                        </a:rPr>
                        <a:t>SQL Express</a:t>
                      </a:r>
                    </a:p>
                    <a:p>
                      <a:pPr marL="0" marR="0" indent="0" algn="l" defTabSz="914363" rtl="0" eaLnBrk="1" fontAlgn="auto" latinLnBrk="0" hangingPunct="1">
                        <a:lnSpc>
                          <a:spcPct val="100000"/>
                        </a:lnSpc>
                        <a:spcBef>
                          <a:spcPts val="0"/>
                        </a:spcBef>
                        <a:spcAft>
                          <a:spcPts val="0"/>
                        </a:spcAft>
                        <a:buClrTx/>
                        <a:buSzTx/>
                        <a:buFontTx/>
                        <a:buNone/>
                        <a:tabLst/>
                        <a:defRPr/>
                      </a:pPr>
                      <a:endParaRPr lang="en-US" sz="1400" dirty="0" smtClean="0">
                        <a:effectLst/>
                      </a:endParaRPr>
                    </a:p>
                  </a:txBody>
                  <a:tcPr/>
                </a:tc>
              </a:tr>
              <a:tr h="370840">
                <a:tc>
                  <a:txBody>
                    <a:bodyPr/>
                    <a:lstStyle/>
                    <a:p>
                      <a:r>
                        <a:rPr lang="en-US" sz="2800" dirty="0" smtClean="0"/>
                        <a:t>3. </a:t>
                      </a:r>
                      <a:r>
                        <a:rPr lang="en-US" sz="2800" dirty="0" smtClean="0">
                          <a:effectLst/>
                        </a:rPr>
                        <a:t>Access the data</a:t>
                      </a:r>
                      <a:endParaRPr lang="en-US" sz="2800"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800" dirty="0" smtClean="0">
                          <a:effectLst/>
                        </a:rPr>
                        <a:t>F# TypeProviders (3.0)</a:t>
                      </a:r>
                    </a:p>
                    <a:p>
                      <a:pPr marL="0" marR="0" indent="0" algn="l" defTabSz="914363" rtl="0" eaLnBrk="1" fontAlgn="auto" latinLnBrk="0" hangingPunct="1">
                        <a:lnSpc>
                          <a:spcPct val="100000"/>
                        </a:lnSpc>
                        <a:spcBef>
                          <a:spcPts val="0"/>
                        </a:spcBef>
                        <a:spcAft>
                          <a:spcPts val="0"/>
                        </a:spcAft>
                        <a:buClrTx/>
                        <a:buSzTx/>
                        <a:buFontTx/>
                        <a:buNone/>
                        <a:tabLst/>
                        <a:defRPr/>
                      </a:pPr>
                      <a:endParaRPr lang="en-US" sz="1200" dirty="0" smtClean="0">
                        <a:effectLst/>
                      </a:endParaRPr>
                    </a:p>
                  </a:txBody>
                  <a:tcPr/>
                </a:tc>
              </a:tr>
              <a:tr h="370840">
                <a:tc>
                  <a:txBody>
                    <a:bodyPr/>
                    <a:lstStyle/>
                    <a:p>
                      <a:r>
                        <a:rPr lang="en-US" sz="2800" dirty="0" smtClean="0"/>
                        <a:t>4. </a:t>
                      </a:r>
                      <a:r>
                        <a:rPr lang="en-US" sz="2800" dirty="0" smtClean="0">
                          <a:effectLst/>
                        </a:rPr>
                        <a:t>Filter the data</a:t>
                      </a:r>
                      <a:endParaRPr lang="en-US" sz="2800"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800" dirty="0" smtClean="0">
                          <a:effectLst/>
                        </a:rPr>
                        <a:t>F# LINQ Query (3.0)</a:t>
                      </a:r>
                    </a:p>
                    <a:p>
                      <a:pPr marL="0" marR="0" indent="0" algn="l" defTabSz="914363" rtl="0" eaLnBrk="1" fontAlgn="auto" latinLnBrk="0" hangingPunct="1">
                        <a:lnSpc>
                          <a:spcPct val="100000"/>
                        </a:lnSpc>
                        <a:spcBef>
                          <a:spcPts val="0"/>
                        </a:spcBef>
                        <a:spcAft>
                          <a:spcPts val="0"/>
                        </a:spcAft>
                        <a:buClrTx/>
                        <a:buSzTx/>
                        <a:buFontTx/>
                        <a:buNone/>
                        <a:tabLst/>
                        <a:defRPr/>
                      </a:pPr>
                      <a:endParaRPr lang="en-US" sz="1100" dirty="0" smtClean="0">
                        <a:effectLst/>
                      </a:endParaRPr>
                    </a:p>
                  </a:txBody>
                  <a:tcPr/>
                </a:tc>
              </a:tr>
              <a:tr h="370840">
                <a:tc>
                  <a:txBody>
                    <a:bodyPr/>
                    <a:lstStyle/>
                    <a:p>
                      <a:r>
                        <a:rPr lang="en-US" sz="2800" dirty="0" smtClean="0"/>
                        <a:t>5. </a:t>
                      </a:r>
                      <a:r>
                        <a:rPr lang="en-US" sz="2800" dirty="0" smtClean="0">
                          <a:effectLst/>
                        </a:rPr>
                        <a:t>Computation</a:t>
                      </a:r>
                      <a:endParaRPr lang="en-US" sz="2800"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800" dirty="0" smtClean="0">
                          <a:effectLst/>
                        </a:rPr>
                        <a:t>Linear regression,</a:t>
                      </a:r>
                      <a:r>
                        <a:rPr lang="en-US" sz="2800" baseline="0" dirty="0" smtClean="0">
                          <a:effectLst/>
                        </a:rPr>
                        <a:t> </a:t>
                      </a:r>
                      <a:r>
                        <a:rPr lang="en-US" sz="2800" dirty="0" smtClean="0">
                          <a:effectLst/>
                        </a:rPr>
                        <a:t>Excel formulas</a:t>
                      </a:r>
                    </a:p>
                    <a:p>
                      <a:pPr marL="0" marR="0" indent="0" algn="l" defTabSz="914363" rtl="0" eaLnBrk="1" fontAlgn="auto" latinLnBrk="0" hangingPunct="1">
                        <a:lnSpc>
                          <a:spcPct val="100000"/>
                        </a:lnSpc>
                        <a:spcBef>
                          <a:spcPts val="0"/>
                        </a:spcBef>
                        <a:spcAft>
                          <a:spcPts val="0"/>
                        </a:spcAft>
                        <a:buClrTx/>
                        <a:buSzTx/>
                        <a:buFontTx/>
                        <a:buNone/>
                        <a:tabLst/>
                        <a:defRPr/>
                      </a:pPr>
                      <a:endParaRPr lang="en-US" sz="1200" dirty="0" smtClean="0">
                        <a:effectLst/>
                      </a:endParaRPr>
                    </a:p>
                  </a:txBody>
                  <a:tcPr/>
                </a:tc>
              </a:tr>
              <a:tr h="370840">
                <a:tc>
                  <a:txBody>
                    <a:bodyPr/>
                    <a:lstStyle/>
                    <a:p>
                      <a:r>
                        <a:rPr lang="en-US" sz="2800" dirty="0" smtClean="0"/>
                        <a:t>6. </a:t>
                      </a:r>
                      <a:r>
                        <a:rPr lang="en-US" sz="2800" dirty="0" smtClean="0">
                          <a:effectLst/>
                        </a:rPr>
                        <a:t>Visualization</a:t>
                      </a:r>
                      <a:endParaRPr lang="en-US" sz="2800"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800" dirty="0" err="1" smtClean="0">
                          <a:effectLst/>
                        </a:rPr>
                        <a:t>FSharpChart</a:t>
                      </a:r>
                      <a:endParaRPr lang="en-US" sz="2800" dirty="0" smtClean="0">
                        <a:effectLst/>
                      </a:endParaRPr>
                    </a:p>
                  </a:txBody>
                  <a:tcPr/>
                </a:tc>
              </a:tr>
            </a:tbl>
          </a:graphicData>
        </a:graphic>
      </p:graphicFrame>
    </p:spTree>
    <p:extLst>
      <p:ext uri="{BB962C8B-B14F-4D97-AF65-F5344CB8AC3E}">
        <p14:creationId xmlns:p14="http://schemas.microsoft.com/office/powerpoint/2010/main" val="387886202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5732" y="3623195"/>
            <a:ext cx="2643425" cy="25518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lowchart: Magnetic Disk 1"/>
          <p:cNvSpPr/>
          <p:nvPr/>
        </p:nvSpPr>
        <p:spPr>
          <a:xfrm>
            <a:off x="7922736" y="4015410"/>
            <a:ext cx="2437765" cy="208059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t>DataBase</a:t>
            </a:r>
            <a:endParaRPr lang="en-US" sz="2400" b="1" dirty="0"/>
          </a:p>
        </p:txBody>
      </p:sp>
      <p:cxnSp>
        <p:nvCxnSpPr>
          <p:cNvPr id="4" name="Straight Arrow Connector 3"/>
          <p:cNvCxnSpPr/>
          <p:nvPr/>
        </p:nvCxnSpPr>
        <p:spPr>
          <a:xfrm>
            <a:off x="4773957" y="5055704"/>
            <a:ext cx="2336191"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3989" y="482492"/>
            <a:ext cx="2738507" cy="25274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lowchart: Magnetic Disk 6"/>
          <p:cNvSpPr/>
          <p:nvPr/>
        </p:nvSpPr>
        <p:spPr>
          <a:xfrm>
            <a:off x="1811915" y="801507"/>
            <a:ext cx="2437765" cy="2080591"/>
          </a:xfrm>
          <a:prstGeom prst="flowChartMagneticDisk">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t>DataBase</a:t>
            </a:r>
            <a:endParaRPr lang="en-US" sz="2400" b="1" dirty="0"/>
          </a:p>
        </p:txBody>
      </p:sp>
      <p:cxnSp>
        <p:nvCxnSpPr>
          <p:cNvPr id="8" name="Straight Arrow Connector 7"/>
          <p:cNvCxnSpPr/>
          <p:nvPr/>
        </p:nvCxnSpPr>
        <p:spPr>
          <a:xfrm>
            <a:off x="4959439" y="1802295"/>
            <a:ext cx="2336191"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959437" y="533401"/>
            <a:ext cx="1614737" cy="461665"/>
          </a:xfrm>
          <a:prstGeom prst="rect">
            <a:avLst/>
          </a:prstGeom>
          <a:noFill/>
        </p:spPr>
        <p:txBody>
          <a:bodyPr wrap="none" rtlCol="0">
            <a:spAutoFit/>
          </a:bodyPr>
          <a:lstStyle/>
          <a:p>
            <a:r>
              <a:rPr lang="en-US" sz="2400" b="1" dirty="0" smtClean="0"/>
              <a:t>Data-First</a:t>
            </a:r>
            <a:endParaRPr lang="en-US" sz="2400" b="1" dirty="0"/>
          </a:p>
        </p:txBody>
      </p:sp>
      <p:sp>
        <p:nvSpPr>
          <p:cNvPr id="10" name="TextBox 9"/>
          <p:cNvSpPr txBox="1"/>
          <p:nvPr/>
        </p:nvSpPr>
        <p:spPr>
          <a:xfrm>
            <a:off x="4959440" y="3581401"/>
            <a:ext cx="1674048" cy="461665"/>
          </a:xfrm>
          <a:prstGeom prst="rect">
            <a:avLst/>
          </a:prstGeom>
          <a:noFill/>
        </p:spPr>
        <p:txBody>
          <a:bodyPr wrap="none" rtlCol="0">
            <a:spAutoFit/>
          </a:bodyPr>
          <a:lstStyle/>
          <a:p>
            <a:r>
              <a:rPr lang="en-US" sz="2400" b="1" dirty="0" smtClean="0"/>
              <a:t>Code-First</a:t>
            </a:r>
            <a:endParaRPr lang="en-US" sz="2400" b="1" dirty="0"/>
          </a:p>
        </p:txBody>
      </p:sp>
      <p:cxnSp>
        <p:nvCxnSpPr>
          <p:cNvPr id="11" name="Straight Connector 10"/>
          <p:cNvCxnSpPr/>
          <p:nvPr/>
        </p:nvCxnSpPr>
        <p:spPr>
          <a:xfrm>
            <a:off x="711015" y="3352800"/>
            <a:ext cx="10969943" cy="0"/>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79595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Craigslist Car Shopper</a:t>
            </a:r>
            <a:endParaRPr lang="en-US" dirty="0"/>
          </a:p>
        </p:txBody>
      </p:sp>
      <p:sp>
        <p:nvSpPr>
          <p:cNvPr id="4" name="Text Placeholder 3"/>
          <p:cNvSpPr>
            <a:spLocks noGrp="1"/>
          </p:cNvSpPr>
          <p:nvPr>
            <p:ph type="body" sz="quarter" idx="10"/>
          </p:nvPr>
        </p:nvSpPr>
        <p:spPr/>
        <p:txBody>
          <a:bodyPr/>
          <a:lstStyle/>
          <a:p>
            <a:r>
              <a:rPr lang="en-US" dirty="0" smtClean="0"/>
              <a:t>demo </a:t>
            </a:r>
            <a:endParaRPr lang="en-US" dirty="0"/>
          </a:p>
        </p:txBody>
      </p:sp>
    </p:spTree>
    <p:extLst>
      <p:ext uri="{BB962C8B-B14F-4D97-AF65-F5344CB8AC3E}">
        <p14:creationId xmlns:p14="http://schemas.microsoft.com/office/powerpoint/2010/main" val="87146001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i.bnet.com/blogs/windows-phone-7.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147" t="3797" r="7080" b="6220"/>
          <a:stretch/>
        </p:blipFill>
        <p:spPr bwMode="auto">
          <a:xfrm>
            <a:off x="8329031" y="2514601"/>
            <a:ext cx="1891294" cy="34554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5" name="Cloud 4"/>
          <p:cNvSpPr/>
          <p:nvPr/>
        </p:nvSpPr>
        <p:spPr>
          <a:xfrm>
            <a:off x="711015" y="685800"/>
            <a:ext cx="6703854" cy="3048000"/>
          </a:xfrm>
          <a:prstGeom prst="cloud">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Azure, </a:t>
            </a:r>
          </a:p>
          <a:p>
            <a:pPr algn="ctr"/>
            <a:r>
              <a:rPr lang="en-US" sz="4000" dirty="0" smtClean="0"/>
              <a:t>SQL Azure</a:t>
            </a:r>
            <a:endParaRPr lang="en-US" dirty="0"/>
          </a:p>
        </p:txBody>
      </p:sp>
      <p:cxnSp>
        <p:nvCxnSpPr>
          <p:cNvPr id="7" name="Straight Arrow Connector 6"/>
          <p:cNvCxnSpPr/>
          <p:nvPr/>
        </p:nvCxnSpPr>
        <p:spPr>
          <a:xfrm>
            <a:off x="6907001" y="2827663"/>
            <a:ext cx="1320456" cy="304800"/>
          </a:xfrm>
          <a:prstGeom prst="straightConnector1">
            <a:avLst/>
          </a:prstGeom>
          <a:ln w="38100">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78971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126" y="1"/>
            <a:ext cx="9644543" cy="6857999"/>
          </a:xfrm>
          <a:prstGeom prst="rect">
            <a:avLst/>
          </a:prstGeom>
        </p:spPr>
      </p:pic>
      <p:pic>
        <p:nvPicPr>
          <p:cNvPr id="4" name="Picture 8" descr="C:\Users\jackhu\AppData\Local\Microsoft\Windows\Temporary Internet Files\Content.IE5\TT38PI2B\MC90043466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32040" y="3314299"/>
            <a:ext cx="1555750" cy="20542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726187" y="6406634"/>
            <a:ext cx="3213700" cy="369332"/>
          </a:xfrm>
          <a:prstGeom prst="rect">
            <a:avLst/>
          </a:prstGeom>
        </p:spPr>
        <p:txBody>
          <a:bodyPr wrap="none">
            <a:spAutoFit/>
          </a:bodyPr>
          <a:lstStyle/>
          <a:p>
            <a:pPr lvl="0"/>
            <a:r>
              <a:rPr lang="en-US" dirty="0">
                <a:solidFill>
                  <a:schemeClr val="bg1"/>
                </a:solidFill>
                <a:latin typeface="Segoe UI" pitchFamily="34" charset="0"/>
              </a:rPr>
              <a:t>© Fox Broadcasting Company</a:t>
            </a:r>
          </a:p>
        </p:txBody>
      </p:sp>
    </p:spTree>
    <p:extLst>
      <p:ext uri="{BB962C8B-B14F-4D97-AF65-F5344CB8AC3E}">
        <p14:creationId xmlns:p14="http://schemas.microsoft.com/office/powerpoint/2010/main" val="3487360667"/>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tripwire.com/blog/wp-content/uploads/2009/06/distrus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1" y="0"/>
            <a:ext cx="108965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56545" y="630655"/>
            <a:ext cx="5490292" cy="3566962"/>
          </a:xfrm>
        </p:spPr>
        <p:txBody>
          <a:bodyPr>
            <a:noAutofit/>
          </a:bodyPr>
          <a:lstStyle/>
          <a:p>
            <a:r>
              <a:rPr lang="en-US" sz="8800" dirty="0" smtClean="0">
                <a:solidFill>
                  <a:srgbClr val="FF0000"/>
                </a:solidFill>
              </a:rPr>
              <a:t>Is this the right time to buy?</a:t>
            </a:r>
            <a:endParaRPr lang="en-US" sz="8800" dirty="0">
              <a:solidFill>
                <a:srgbClr val="FF0000"/>
              </a:solidFill>
            </a:endParaRPr>
          </a:p>
        </p:txBody>
      </p:sp>
    </p:spTree>
    <p:extLst>
      <p:ext uri="{BB962C8B-B14F-4D97-AF65-F5344CB8AC3E}">
        <p14:creationId xmlns:p14="http://schemas.microsoft.com/office/powerpoint/2010/main" val="219820138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Microsoft Confidential</a:t>
            </a:r>
          </a:p>
        </p:txBody>
      </p:sp>
    </p:spTree>
    <p:extLst>
      <p:ext uri="{BB962C8B-B14F-4D97-AF65-F5344CB8AC3E}">
        <p14:creationId xmlns:p14="http://schemas.microsoft.com/office/powerpoint/2010/main" val="392373239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 y="0"/>
            <a:ext cx="12178996" cy="6858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47" y="40290"/>
            <a:ext cx="5302303" cy="2815020"/>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6718" y="4584004"/>
            <a:ext cx="3033393" cy="2273995"/>
          </a:xfrm>
          <a:prstGeom prst="rect">
            <a:avLst/>
          </a:prstGeom>
        </p:spPr>
      </p:pic>
      <p:pic>
        <p:nvPicPr>
          <p:cNvPr id="6"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2870" y="1606810"/>
            <a:ext cx="7929150" cy="15065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09015" y="308093"/>
            <a:ext cx="5883005" cy="8730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09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088" y="2360081"/>
            <a:ext cx="7435850" cy="143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2750" y="3560160"/>
            <a:ext cx="8013868" cy="1485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147" y="5167997"/>
            <a:ext cx="8714498" cy="1601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627893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970" y="0"/>
            <a:ext cx="10287000" cy="6858000"/>
          </a:xfrm>
          <a:prstGeom prst="rect">
            <a:avLst/>
          </a:prstGeom>
        </p:spPr>
      </p:pic>
    </p:spTree>
    <p:extLst>
      <p:ext uri="{BB962C8B-B14F-4D97-AF65-F5344CB8AC3E}">
        <p14:creationId xmlns:p14="http://schemas.microsoft.com/office/powerpoint/2010/main" val="239536858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p:cNvSpPr txBox="1">
            <a:spLocks/>
          </p:cNvSpPr>
          <p:nvPr/>
        </p:nvSpPr>
        <p:spPr>
          <a:xfrm>
            <a:off x="101574" y="400151"/>
            <a:ext cx="11149013" cy="609398"/>
          </a:xfrm>
          <a:prstGeom prst="rect">
            <a:avLst/>
          </a:prstGeom>
        </p:spPr>
        <p:txBody>
          <a:bodyPr>
            <a:normAutofit fontScale="90000" lnSpcReduction="10000"/>
          </a:bodyPr>
          <a:lst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dirty="0" smtClean="0"/>
              <a:t>Past 5 years Dow Jones</a:t>
            </a:r>
            <a:endParaRPr lang="en-US" dirty="0"/>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74" y="1685925"/>
            <a:ext cx="12020703"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4672383" y="228600"/>
            <a:ext cx="6500707" cy="2362200"/>
            <a:chOff x="3505200" y="228600"/>
            <a:chExt cx="4876800" cy="2362200"/>
          </a:xfrm>
        </p:grpSpPr>
        <p:sp>
          <p:nvSpPr>
            <p:cNvPr id="9" name="Rounded Rectangular Callout 8"/>
            <p:cNvSpPr/>
            <p:nvPr/>
          </p:nvSpPr>
          <p:spPr>
            <a:xfrm>
              <a:off x="3505200" y="228600"/>
              <a:ext cx="4876800" cy="2362200"/>
            </a:xfrm>
            <a:prstGeom prst="wedgeRoundRectCallout">
              <a:avLst>
                <a:gd name="adj1" fmla="val 31438"/>
                <a:gd name="adj2" fmla="val 11191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1566" y="609600"/>
              <a:ext cx="4714234" cy="1635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Group 12"/>
          <p:cNvGrpSpPr/>
          <p:nvPr/>
        </p:nvGrpSpPr>
        <p:grpSpPr>
          <a:xfrm>
            <a:off x="4672383" y="228600"/>
            <a:ext cx="6500707" cy="2362200"/>
            <a:chOff x="3505200" y="228600"/>
            <a:chExt cx="4876800" cy="2362200"/>
          </a:xfrm>
        </p:grpSpPr>
        <p:sp>
          <p:nvSpPr>
            <p:cNvPr id="11" name="Rounded Rectangular Callout 10"/>
            <p:cNvSpPr/>
            <p:nvPr/>
          </p:nvSpPr>
          <p:spPr>
            <a:xfrm>
              <a:off x="3505200" y="228600"/>
              <a:ext cx="4876800" cy="2362200"/>
            </a:xfrm>
            <a:prstGeom prst="wedgeRoundRectCallout">
              <a:avLst>
                <a:gd name="adj1" fmla="val -36456"/>
                <a:gd name="adj2" fmla="val 9072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304800"/>
              <a:ext cx="4583786" cy="213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Group 3"/>
          <p:cNvGrpSpPr/>
          <p:nvPr/>
        </p:nvGrpSpPr>
        <p:grpSpPr>
          <a:xfrm>
            <a:off x="4672383" y="228600"/>
            <a:ext cx="6500707" cy="2362200"/>
            <a:chOff x="3505200" y="228600"/>
            <a:chExt cx="4876800" cy="2362200"/>
          </a:xfrm>
        </p:grpSpPr>
        <p:sp>
          <p:nvSpPr>
            <p:cNvPr id="12" name="Rounded Rectangular Callout 11"/>
            <p:cNvSpPr/>
            <p:nvPr/>
          </p:nvSpPr>
          <p:spPr>
            <a:xfrm>
              <a:off x="3505200" y="228600"/>
              <a:ext cx="4876800" cy="2362200"/>
            </a:xfrm>
            <a:prstGeom prst="wedgeRoundRectCallout">
              <a:avLst>
                <a:gd name="adj1" fmla="val -103562"/>
                <a:gd name="adj2" fmla="val 7972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2"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1880" y="479991"/>
              <a:ext cx="4643438" cy="191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14"/>
          <p:cNvGrpSpPr/>
          <p:nvPr/>
        </p:nvGrpSpPr>
        <p:grpSpPr>
          <a:xfrm>
            <a:off x="4672383" y="228600"/>
            <a:ext cx="6500707" cy="2362200"/>
            <a:chOff x="3505200" y="228600"/>
            <a:chExt cx="4876800" cy="2362200"/>
          </a:xfrm>
        </p:grpSpPr>
        <p:sp>
          <p:nvSpPr>
            <p:cNvPr id="3" name="Rounded Rectangular Callout 2"/>
            <p:cNvSpPr/>
            <p:nvPr/>
          </p:nvSpPr>
          <p:spPr>
            <a:xfrm>
              <a:off x="3505200" y="228600"/>
              <a:ext cx="4876800" cy="2362200"/>
            </a:xfrm>
            <a:prstGeom prst="wedgeRoundRectCallout">
              <a:avLst>
                <a:gd name="adj1" fmla="val 58083"/>
                <a:gd name="adj2" fmla="val 6953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4005" y="685800"/>
              <a:ext cx="4799189"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ustDataLst>
      <p:tags r:id="rId1"/>
    </p:custDataLst>
    <p:extLst>
      <p:ext uri="{BB962C8B-B14F-4D97-AF65-F5344CB8AC3E}">
        <p14:creationId xmlns:p14="http://schemas.microsoft.com/office/powerpoint/2010/main" val="2048309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 Rent (2beds\2baths) – Redmond\Bellevue</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864424"/>
            <a:ext cx="10386520" cy="5838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961678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101743"/>
            <a:ext cx="4543426" cy="5397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09441" y="152400"/>
            <a:ext cx="10969943" cy="1143000"/>
          </a:xfrm>
        </p:spPr>
        <p:txBody>
          <a:bodyPr>
            <a:normAutofit/>
          </a:bodyPr>
          <a:lstStyle/>
          <a:p>
            <a:r>
              <a:rPr lang="en-US" dirty="0" smtClean="0"/>
              <a:t>To Own (2b2b) – </a:t>
            </a:r>
            <a:r>
              <a:rPr lang="en-US" dirty="0"/>
              <a:t>Redmond\Bellevue</a:t>
            </a:r>
          </a:p>
        </p:txBody>
      </p:sp>
      <p:graphicFrame>
        <p:nvGraphicFramePr>
          <p:cNvPr id="6" name="Object 5"/>
          <p:cNvGraphicFramePr>
            <a:graphicFrameLocks noChangeAspect="1"/>
          </p:cNvGraphicFramePr>
          <p:nvPr>
            <p:extLst>
              <p:ext uri="{D42A27DB-BD31-4B8C-83A1-F6EECF244321}">
                <p14:modId xmlns:p14="http://schemas.microsoft.com/office/powerpoint/2010/main" val="1549923942"/>
              </p:ext>
            </p:extLst>
          </p:nvPr>
        </p:nvGraphicFramePr>
        <p:xfrm>
          <a:off x="617783" y="1169989"/>
          <a:ext cx="4515914" cy="5211661"/>
        </p:xfrm>
        <a:graphic>
          <a:graphicData uri="http://schemas.openxmlformats.org/presentationml/2006/ole">
            <mc:AlternateContent xmlns:mc="http://schemas.openxmlformats.org/markup-compatibility/2006">
              <mc:Choice xmlns:v="urn:schemas-microsoft-com:vml" Requires="v">
                <p:oleObj spid="_x0000_s1080" name="Worksheet" r:id="rId5" imgW="2781216" imgH="4351030" progId="Excel.Sheet.12">
                  <p:embed/>
                </p:oleObj>
              </mc:Choice>
              <mc:Fallback>
                <p:oleObj name="Worksheet" r:id="rId5" imgW="2781216" imgH="4351030" progId="Excel.Sheet.12">
                  <p:embed/>
                  <p:pic>
                    <p:nvPicPr>
                      <p:cNvPr id="0" name=""/>
                      <p:cNvPicPr/>
                      <p:nvPr/>
                    </p:nvPicPr>
                    <p:blipFill>
                      <a:blip r:embed="rId6"/>
                      <a:stretch>
                        <a:fillRect/>
                      </a:stretch>
                    </p:blipFill>
                    <p:spPr>
                      <a:xfrm>
                        <a:off x="617783" y="1169989"/>
                        <a:ext cx="4515914" cy="5211661"/>
                      </a:xfrm>
                      <a:prstGeom prst="rect">
                        <a:avLst/>
                      </a:prstGeom>
                      <a:ln w="12700">
                        <a:solidFill>
                          <a:schemeClr val="tx1"/>
                        </a:solidFill>
                      </a:ln>
                    </p:spPr>
                  </p:pic>
                </p:oleObj>
              </mc:Fallback>
            </mc:AlternateContent>
          </a:graphicData>
        </a:graphic>
      </p:graphicFrame>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8411" y="1133475"/>
            <a:ext cx="5909689"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045846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p>
            <a:r>
              <a:rPr lang="en-US" dirty="0"/>
              <a:t>The Power of F#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76047160"/>
              </p:ext>
            </p:extLst>
          </p:nvPr>
        </p:nvGraphicFramePr>
        <p:xfrm>
          <a:off x="500063" y="1219200"/>
          <a:ext cx="11415712" cy="5273040"/>
        </p:xfrm>
        <a:graphic>
          <a:graphicData uri="http://schemas.openxmlformats.org/drawingml/2006/table">
            <a:tbl>
              <a:tblPr firstRow="1" bandRow="1">
                <a:tableStyleId>{5C22544A-7EE6-4342-B048-85BDC9FD1C3A}</a:tableStyleId>
              </a:tblPr>
              <a:tblGrid>
                <a:gridCol w="4714194"/>
                <a:gridCol w="6701518"/>
              </a:tblGrid>
              <a:tr h="370840">
                <a:tc>
                  <a:txBody>
                    <a:bodyPr/>
                    <a:lstStyle/>
                    <a:p>
                      <a:r>
                        <a:rPr lang="en-US" sz="2800" dirty="0" smtClean="0"/>
                        <a:t>Steps</a:t>
                      </a:r>
                      <a:endParaRPr lang="en-US" sz="2800" dirty="0"/>
                    </a:p>
                  </a:txBody>
                  <a:tcPr/>
                </a:tc>
                <a:tc>
                  <a:txBody>
                    <a:bodyPr/>
                    <a:lstStyle/>
                    <a:p>
                      <a:r>
                        <a:rPr lang="en-US" sz="2800" dirty="0" smtClean="0"/>
                        <a:t>Technologies</a:t>
                      </a:r>
                      <a:endParaRPr lang="en-US" sz="2800" dirty="0"/>
                    </a:p>
                  </a:txBody>
                  <a:tcPr/>
                </a:tc>
              </a:tr>
              <a:tr h="370840">
                <a:tc>
                  <a:txBody>
                    <a:bodyPr/>
                    <a:lstStyle/>
                    <a:p>
                      <a:r>
                        <a:rPr lang="en-US" sz="2400" kern="1200" dirty="0" smtClean="0">
                          <a:solidFill>
                            <a:schemeClr val="dk1"/>
                          </a:solidFill>
                          <a:effectLst/>
                          <a:latin typeface="+mn-lt"/>
                          <a:ea typeface="+mn-ea"/>
                          <a:cs typeface="+mn-cs"/>
                        </a:rPr>
                        <a:t>1. Location, Location, Location</a:t>
                      </a:r>
                      <a:endParaRPr lang="en-US" sz="2400" kern="1200" dirty="0">
                        <a:solidFill>
                          <a:schemeClr val="dk1"/>
                        </a:solidFill>
                        <a:effectLst/>
                        <a:latin typeface="+mn-lt"/>
                        <a:ea typeface="+mn-ea"/>
                        <a:cs typeface="+mn-cs"/>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kern="1200" dirty="0" smtClean="0">
                          <a:solidFill>
                            <a:schemeClr val="dk1"/>
                          </a:solidFill>
                          <a:effectLst/>
                          <a:latin typeface="+mn-lt"/>
                          <a:ea typeface="+mn-ea"/>
                          <a:cs typeface="+mn-cs"/>
                        </a:rPr>
                        <a:t>Azure </a:t>
                      </a:r>
                      <a:r>
                        <a:rPr lang="en-US" sz="2400" kern="1200" dirty="0" err="1" smtClean="0">
                          <a:solidFill>
                            <a:schemeClr val="dk1"/>
                          </a:solidFill>
                          <a:effectLst/>
                          <a:latin typeface="+mn-lt"/>
                          <a:ea typeface="+mn-ea"/>
                          <a:cs typeface="+mn-cs"/>
                        </a:rPr>
                        <a:t>DataMarket</a:t>
                      </a:r>
                      <a:r>
                        <a:rPr lang="en-US" sz="2400" kern="1200" dirty="0" smtClean="0">
                          <a:solidFill>
                            <a:schemeClr val="dk1"/>
                          </a:solidFill>
                          <a:effectLst/>
                          <a:latin typeface="+mn-lt"/>
                          <a:ea typeface="+mn-ea"/>
                          <a:cs typeface="+mn-cs"/>
                        </a:rPr>
                        <a:t> using </a:t>
                      </a:r>
                      <a:r>
                        <a:rPr lang="en-US" sz="2400" kern="1200" dirty="0" err="1" smtClean="0">
                          <a:solidFill>
                            <a:schemeClr val="dk1"/>
                          </a:solidFill>
                          <a:effectLst/>
                          <a:latin typeface="+mn-lt"/>
                          <a:ea typeface="+mn-ea"/>
                          <a:cs typeface="+mn-cs"/>
                        </a:rPr>
                        <a:t>TypeProviders</a:t>
                      </a:r>
                      <a:r>
                        <a:rPr lang="en-US" sz="2400" kern="1200" dirty="0" smtClean="0">
                          <a:solidFill>
                            <a:schemeClr val="dk1"/>
                          </a:solidFill>
                          <a:effectLst/>
                          <a:latin typeface="+mn-lt"/>
                          <a:ea typeface="+mn-ea"/>
                          <a:cs typeface="+mn-cs"/>
                        </a:rPr>
                        <a:t> (3.0)</a:t>
                      </a:r>
                    </a:p>
                    <a:p>
                      <a:pPr marL="0" marR="0" indent="0" algn="l" defTabSz="914363" rtl="0" eaLnBrk="1" fontAlgn="auto" latinLnBrk="0" hangingPunct="1">
                        <a:lnSpc>
                          <a:spcPct val="100000"/>
                        </a:lnSpc>
                        <a:spcBef>
                          <a:spcPts val="0"/>
                        </a:spcBef>
                        <a:spcAft>
                          <a:spcPts val="0"/>
                        </a:spcAft>
                        <a:buClrTx/>
                        <a:buSzTx/>
                        <a:buFontTx/>
                        <a:buNone/>
                        <a:tabLst/>
                        <a:defRPr/>
                      </a:pPr>
                      <a:endParaRPr lang="en-US" sz="2000" kern="1200" dirty="0" smtClean="0">
                        <a:solidFill>
                          <a:schemeClr val="dk1"/>
                        </a:solidFill>
                        <a:effectLst/>
                        <a:latin typeface="+mn-lt"/>
                        <a:ea typeface="+mn-ea"/>
                        <a:cs typeface="+mn-cs"/>
                      </a:endParaRPr>
                    </a:p>
                  </a:txBody>
                  <a:tcPr/>
                </a:tc>
              </a:tr>
              <a:tr h="370840">
                <a:tc>
                  <a:txBody>
                    <a:bodyPr/>
                    <a:lstStyle/>
                    <a:p>
                      <a:r>
                        <a:rPr lang="en-US" sz="2400" dirty="0" smtClean="0">
                          <a:effectLst/>
                        </a:rPr>
                        <a:t>2. Calculate</a:t>
                      </a:r>
                      <a:r>
                        <a:rPr lang="en-US" sz="2400" baseline="0" dirty="0" smtClean="0">
                          <a:effectLst/>
                        </a:rPr>
                        <a:t> d</a:t>
                      </a:r>
                      <a:r>
                        <a:rPr lang="en-US" sz="2400" dirty="0" smtClean="0">
                          <a:effectLst/>
                        </a:rPr>
                        <a:t>riving distance</a:t>
                      </a:r>
                      <a:endParaRPr lang="en-US" sz="2400" kern="1200" dirty="0">
                        <a:solidFill>
                          <a:schemeClr val="dk1"/>
                        </a:solidFill>
                        <a:effectLst/>
                        <a:latin typeface="+mn-lt"/>
                        <a:ea typeface="+mn-ea"/>
                        <a:cs typeface="+mn-cs"/>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dirty="0" smtClean="0">
                          <a:effectLst/>
                        </a:rPr>
                        <a:t>Bing Map API using TypeProviders (3.0)</a:t>
                      </a:r>
                    </a:p>
                    <a:p>
                      <a:pPr marL="0" marR="0" indent="0" algn="l" defTabSz="914363" rtl="0" eaLnBrk="1" fontAlgn="auto" latinLnBrk="0" hangingPunct="1">
                        <a:lnSpc>
                          <a:spcPct val="100000"/>
                        </a:lnSpc>
                        <a:spcBef>
                          <a:spcPts val="0"/>
                        </a:spcBef>
                        <a:spcAft>
                          <a:spcPts val="0"/>
                        </a:spcAft>
                        <a:buClrTx/>
                        <a:buSzTx/>
                        <a:buFontTx/>
                        <a:buNone/>
                        <a:tabLst/>
                        <a:defRPr/>
                      </a:pPr>
                      <a:endParaRPr lang="en-US" sz="1800" dirty="0" smtClean="0">
                        <a:effectLst/>
                      </a:endParaRPr>
                    </a:p>
                  </a:txBody>
                  <a:tcPr/>
                </a:tc>
              </a:tr>
              <a:tr h="370840">
                <a:tc>
                  <a:txBody>
                    <a:bodyPr/>
                    <a:lstStyle/>
                    <a:p>
                      <a:r>
                        <a:rPr lang="en-US" sz="2400" dirty="0" smtClean="0"/>
                        <a:t>3. Evaluate Property</a:t>
                      </a:r>
                      <a:r>
                        <a:rPr lang="en-US" sz="2400" baseline="0" dirty="0" smtClean="0"/>
                        <a:t> value</a:t>
                      </a:r>
                      <a:endParaRPr lang="en-US" sz="2400" kern="1200" dirty="0">
                        <a:solidFill>
                          <a:schemeClr val="dk1"/>
                        </a:solidFill>
                        <a:effectLst/>
                        <a:latin typeface="+mn-lt"/>
                        <a:ea typeface="+mn-ea"/>
                        <a:cs typeface="+mn-cs"/>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dirty="0" smtClean="0"/>
                        <a:t>Zillow Estimator using </a:t>
                      </a:r>
                      <a:r>
                        <a:rPr lang="en-US" sz="2400" dirty="0" err="1" smtClean="0"/>
                        <a:t>TypeProviders</a:t>
                      </a:r>
                      <a:r>
                        <a:rPr lang="en-US" sz="2400" dirty="0" smtClean="0"/>
                        <a:t>(3.0)</a:t>
                      </a:r>
                    </a:p>
                    <a:p>
                      <a:pPr marL="0" marR="0" indent="0" algn="l" defTabSz="914363" rtl="0" eaLnBrk="1" fontAlgn="auto" latinLnBrk="0" hangingPunct="1">
                        <a:lnSpc>
                          <a:spcPct val="100000"/>
                        </a:lnSpc>
                        <a:spcBef>
                          <a:spcPts val="0"/>
                        </a:spcBef>
                        <a:spcAft>
                          <a:spcPts val="0"/>
                        </a:spcAft>
                        <a:buClrTx/>
                        <a:buSzTx/>
                        <a:buFontTx/>
                        <a:buNone/>
                        <a:tabLst/>
                        <a:defRPr/>
                      </a:pPr>
                      <a:endParaRPr lang="en-US" sz="1800" dirty="0" smtClean="0"/>
                    </a:p>
                  </a:txBody>
                  <a:tcPr/>
                </a:tc>
              </a:tr>
              <a:tr h="370840">
                <a:tc>
                  <a:txBody>
                    <a:bodyPr/>
                    <a:lstStyle/>
                    <a:p>
                      <a:r>
                        <a:rPr lang="en-US" sz="2400" kern="1200" dirty="0" smtClean="0">
                          <a:effectLst/>
                        </a:rPr>
                        <a:t>4. Get </a:t>
                      </a:r>
                      <a:r>
                        <a:rPr lang="en-US" sz="2400" kern="1200" dirty="0" err="1" smtClean="0">
                          <a:effectLst/>
                        </a:rPr>
                        <a:t>Redfin</a:t>
                      </a:r>
                      <a:r>
                        <a:rPr lang="en-US" sz="2400" kern="1200" dirty="0" smtClean="0">
                          <a:effectLst/>
                        </a:rPr>
                        <a:t> Data</a:t>
                      </a:r>
                      <a:endParaRPr lang="en-US" sz="2400" kern="1200" dirty="0">
                        <a:solidFill>
                          <a:schemeClr val="dk1"/>
                        </a:solidFill>
                        <a:effectLst/>
                        <a:latin typeface="+mn-lt"/>
                        <a:ea typeface="+mn-ea"/>
                        <a:cs typeface="+mn-cs"/>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kern="1200" dirty="0" smtClean="0">
                          <a:effectLst/>
                        </a:rPr>
                        <a:t>F# with Access Database</a:t>
                      </a:r>
                    </a:p>
                    <a:p>
                      <a:pPr marL="0" marR="0" indent="0" algn="l" defTabSz="914363" rtl="0" eaLnBrk="1" fontAlgn="auto" latinLnBrk="0" hangingPunct="1">
                        <a:lnSpc>
                          <a:spcPct val="100000"/>
                        </a:lnSpc>
                        <a:spcBef>
                          <a:spcPts val="0"/>
                        </a:spcBef>
                        <a:spcAft>
                          <a:spcPts val="0"/>
                        </a:spcAft>
                        <a:buClrTx/>
                        <a:buSzTx/>
                        <a:buFontTx/>
                        <a:buNone/>
                        <a:tabLst/>
                        <a:defRPr/>
                      </a:pPr>
                      <a:endParaRPr lang="en-US" sz="2000" kern="1200" dirty="0" smtClean="0">
                        <a:effectLst/>
                      </a:endParaRPr>
                    </a:p>
                  </a:txBody>
                  <a:tcPr/>
                </a:tc>
              </a:tr>
              <a:tr h="370840">
                <a:tc>
                  <a:txBody>
                    <a:bodyPr/>
                    <a:lstStyle/>
                    <a:p>
                      <a:r>
                        <a:rPr lang="en-US" sz="2400" dirty="0" smtClean="0"/>
                        <a:t>5. Get Taxes\Dues </a:t>
                      </a:r>
                      <a:endParaRPr lang="en-US" sz="2400" kern="1200" dirty="0">
                        <a:solidFill>
                          <a:schemeClr val="dk1"/>
                        </a:solidFill>
                        <a:effectLst/>
                        <a:latin typeface="+mn-lt"/>
                        <a:ea typeface="+mn-ea"/>
                        <a:cs typeface="+mn-cs"/>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dirty="0" smtClean="0"/>
                        <a:t>Units of Measure, Pattern Matching (2.0)</a:t>
                      </a:r>
                    </a:p>
                    <a:p>
                      <a:pPr marL="0" marR="0" indent="0" algn="l" defTabSz="914363" rtl="0" eaLnBrk="1" fontAlgn="auto" latinLnBrk="0" hangingPunct="1">
                        <a:lnSpc>
                          <a:spcPct val="100000"/>
                        </a:lnSpc>
                        <a:spcBef>
                          <a:spcPts val="0"/>
                        </a:spcBef>
                        <a:spcAft>
                          <a:spcPts val="0"/>
                        </a:spcAft>
                        <a:buClrTx/>
                        <a:buSzTx/>
                        <a:buFontTx/>
                        <a:buNone/>
                        <a:tabLst/>
                        <a:defRPr/>
                      </a:pPr>
                      <a:endParaRPr lang="en-US" sz="1400" dirty="0" smtClean="0"/>
                    </a:p>
                  </a:txBody>
                  <a:tcPr/>
                </a:tc>
              </a:tr>
              <a:tr h="370840">
                <a:tc>
                  <a:txBody>
                    <a:bodyPr/>
                    <a:lstStyle/>
                    <a:p>
                      <a:r>
                        <a:rPr lang="en-US" sz="2400" dirty="0" smtClean="0">
                          <a:effectLst/>
                        </a:rPr>
                        <a:t>6. Display </a:t>
                      </a:r>
                      <a:r>
                        <a:rPr lang="en-US" sz="2400" dirty="0" smtClean="0"/>
                        <a:t>the results</a:t>
                      </a:r>
                      <a:r>
                        <a:rPr lang="en-US" sz="2400" dirty="0" smtClean="0">
                          <a:effectLst/>
                        </a:rPr>
                        <a:t> </a:t>
                      </a:r>
                      <a:endParaRPr lang="en-US" sz="2400" kern="1200" dirty="0">
                        <a:solidFill>
                          <a:schemeClr val="dk1"/>
                        </a:solidFill>
                        <a:effectLst/>
                        <a:latin typeface="+mn-lt"/>
                        <a:ea typeface="+mn-ea"/>
                        <a:cs typeface="+mn-cs"/>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dirty="0" smtClean="0">
                          <a:effectLst/>
                        </a:rPr>
                        <a:t>F# with Excel</a:t>
                      </a:r>
                    </a:p>
                    <a:p>
                      <a:pPr marL="0" marR="0" indent="0" algn="l" defTabSz="914363" rtl="0" eaLnBrk="1" fontAlgn="auto" latinLnBrk="0" hangingPunct="1">
                        <a:lnSpc>
                          <a:spcPct val="100000"/>
                        </a:lnSpc>
                        <a:spcBef>
                          <a:spcPts val="0"/>
                        </a:spcBef>
                        <a:spcAft>
                          <a:spcPts val="0"/>
                        </a:spcAft>
                        <a:buClrTx/>
                        <a:buSzTx/>
                        <a:buFontTx/>
                        <a:buNone/>
                        <a:tabLst/>
                        <a:defRPr/>
                      </a:pPr>
                      <a:endParaRPr lang="en-US" sz="1200" dirty="0" smtClean="0">
                        <a:effectLst/>
                      </a:endParaRPr>
                    </a:p>
                  </a:txBody>
                  <a:tcPr/>
                </a:tc>
              </a:tr>
              <a:tr h="370840">
                <a:tc>
                  <a:txBody>
                    <a:bodyPr/>
                    <a:lstStyle/>
                    <a:p>
                      <a:r>
                        <a:rPr lang="en-US" sz="2400" dirty="0" smtClean="0"/>
                        <a:t>7. Publish </a:t>
                      </a:r>
                      <a:endParaRPr lang="en-US" sz="2400" kern="1200" dirty="0">
                        <a:solidFill>
                          <a:schemeClr val="dk1"/>
                        </a:solidFill>
                        <a:effectLst/>
                        <a:latin typeface="+mn-lt"/>
                        <a:ea typeface="+mn-ea"/>
                        <a:cs typeface="+mn-cs"/>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2400" dirty="0" smtClean="0"/>
                        <a:t>SharePoint using TypeProviders(3.0)</a:t>
                      </a:r>
                      <a:endParaRPr lang="en-US" sz="2400" kern="1200" dirty="0" smtClean="0">
                        <a:solidFill>
                          <a:schemeClr val="dk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val="384908103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TypeProviders</a:t>
            </a:r>
            <a:endParaRPr lang="en-US" dirty="0"/>
          </a:p>
        </p:txBody>
      </p:sp>
      <p:sp>
        <p:nvSpPr>
          <p:cNvPr id="5" name="Text Placeholder 4"/>
          <p:cNvSpPr>
            <a:spLocks noGrp="1"/>
          </p:cNvSpPr>
          <p:nvPr>
            <p:ph type="body" sz="quarter" idx="10"/>
          </p:nvPr>
        </p:nvSpPr>
        <p:spPr>
          <a:xfrm>
            <a:off x="519112" y="1447799"/>
            <a:ext cx="11149013" cy="3693319"/>
          </a:xfrm>
        </p:spPr>
        <p:txBody>
          <a:bodyPr/>
          <a:lstStyle/>
          <a:p>
            <a:r>
              <a:rPr lang="en-US" dirty="0" smtClean="0"/>
              <a:t>Data access platform</a:t>
            </a:r>
            <a:endParaRPr lang="en-US" dirty="0"/>
          </a:p>
          <a:p>
            <a:r>
              <a:rPr lang="en-US" b="1" dirty="0" err="1" smtClean="0"/>
              <a:t>Intellisense</a:t>
            </a:r>
            <a:r>
              <a:rPr lang="en-US" dirty="0" smtClean="0"/>
              <a:t> helps you to browse data schemas</a:t>
            </a:r>
          </a:p>
          <a:p>
            <a:r>
              <a:rPr lang="en-US" dirty="0" smtClean="0"/>
              <a:t>Provides a </a:t>
            </a:r>
            <a:r>
              <a:rPr lang="en-US" b="1" dirty="0" smtClean="0"/>
              <a:t>code centric </a:t>
            </a:r>
            <a:r>
              <a:rPr lang="en-US" dirty="0" smtClean="0"/>
              <a:t>development experience</a:t>
            </a:r>
            <a:endParaRPr lang="en-US" dirty="0"/>
          </a:p>
          <a:p>
            <a:r>
              <a:rPr lang="en-US" dirty="0" smtClean="0"/>
              <a:t>Brings data to the developer much closer</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158705032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Redfin</a:t>
            </a:r>
            <a:r>
              <a:rPr lang="en-US" dirty="0" smtClean="0"/>
              <a:t> House Finder</a:t>
            </a:r>
            <a:endParaRPr lang="en-US" dirty="0"/>
          </a:p>
        </p:txBody>
      </p:sp>
      <p:sp>
        <p:nvSpPr>
          <p:cNvPr id="4" name="Text Placeholder 3"/>
          <p:cNvSpPr>
            <a:spLocks noGrp="1"/>
          </p:cNvSpPr>
          <p:nvPr>
            <p:ph type="body" sz="quarter" idx="10"/>
          </p:nvPr>
        </p:nvSpPr>
        <p:spPr/>
        <p:txBody>
          <a:bodyPr/>
          <a:lstStyle/>
          <a:p>
            <a:r>
              <a:rPr lang="en-US" dirty="0" smtClean="0"/>
              <a:t>demo </a:t>
            </a:r>
            <a:endParaRPr lang="en-US" dirty="0"/>
          </a:p>
        </p:txBody>
      </p:sp>
    </p:spTree>
    <p:extLst>
      <p:ext uri="{BB962C8B-B14F-4D97-AF65-F5344CB8AC3E}">
        <p14:creationId xmlns:p14="http://schemas.microsoft.com/office/powerpoint/2010/main" val="289454679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126" y="10887"/>
            <a:ext cx="9644543" cy="6857999"/>
          </a:xfrm>
          <a:prstGeom prst="rect">
            <a:avLst/>
          </a:prstGeom>
        </p:spPr>
      </p:pic>
      <p:pic>
        <p:nvPicPr>
          <p:cNvPr id="4" name="Picture 8" descr="C:\Users\jackhu\AppData\Local\Microsoft\Windows\Temporary Internet Files\Content.IE5\TT38PI2B\MC90043466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32040" y="3314299"/>
            <a:ext cx="1555750" cy="2054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jackhu\AppData\Local\Microsoft\Windows\Temporary Internet Files\Content.IE5\TT38PI2B\MC90043466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8019" y="1060384"/>
            <a:ext cx="1555750" cy="20542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8726187" y="6406634"/>
            <a:ext cx="3213700" cy="369332"/>
          </a:xfrm>
          <a:prstGeom prst="rect">
            <a:avLst/>
          </a:prstGeom>
        </p:spPr>
        <p:txBody>
          <a:bodyPr wrap="none">
            <a:spAutoFit/>
          </a:bodyPr>
          <a:lstStyle/>
          <a:p>
            <a:pPr lvl="0"/>
            <a:r>
              <a:rPr lang="en-US" dirty="0">
                <a:solidFill>
                  <a:schemeClr val="bg1"/>
                </a:solidFill>
                <a:latin typeface="Segoe UI" pitchFamily="34" charset="0"/>
              </a:rPr>
              <a:t>© Fox Broadcasting Company</a:t>
            </a:r>
          </a:p>
        </p:txBody>
      </p:sp>
    </p:spTree>
    <p:extLst>
      <p:ext uri="{BB962C8B-B14F-4D97-AF65-F5344CB8AC3E}">
        <p14:creationId xmlns:p14="http://schemas.microsoft.com/office/powerpoint/2010/main" val="277160300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6" y="19050"/>
            <a:ext cx="1219453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1220" y="2070234"/>
            <a:ext cx="2893092" cy="97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1219" y="502140"/>
            <a:ext cx="994389" cy="953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579" y="375174"/>
            <a:ext cx="951708" cy="1080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4417" y="414344"/>
            <a:ext cx="1230146" cy="115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466" y="1639867"/>
            <a:ext cx="1875934" cy="1280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2336" y="3448050"/>
            <a:ext cx="1600200"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88866" y="406169"/>
            <a:ext cx="1822975" cy="141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800" y="3352800"/>
            <a:ext cx="1600200" cy="1294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87386" y="3353531"/>
            <a:ext cx="2433851" cy="150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15917" y="4830403"/>
            <a:ext cx="141218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042" y="5094145"/>
            <a:ext cx="2372589" cy="103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74752" y="5022708"/>
            <a:ext cx="2295568" cy="1176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57544" y="1974769"/>
            <a:ext cx="3188529" cy="1325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92862" y="284398"/>
            <a:ext cx="2089567" cy="117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51809" y="4830403"/>
            <a:ext cx="197167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72487" y="3429000"/>
            <a:ext cx="3789023" cy="97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106920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a:t>
            </a:r>
            <a:r>
              <a:rPr lang="en-US" dirty="0" smtClean="0"/>
              <a:t>Objectives</a:t>
            </a:r>
            <a:endParaRPr lang="en-US" dirty="0"/>
          </a:p>
        </p:txBody>
      </p:sp>
      <p:sp>
        <p:nvSpPr>
          <p:cNvPr id="5" name="Text Placeholder 4"/>
          <p:cNvSpPr>
            <a:spLocks noGrp="1"/>
          </p:cNvSpPr>
          <p:nvPr>
            <p:ph type="body" sz="quarter" idx="10"/>
          </p:nvPr>
        </p:nvSpPr>
        <p:spPr>
          <a:xfrm>
            <a:off x="519112" y="1447799"/>
            <a:ext cx="11357578" cy="3127010"/>
          </a:xfrm>
        </p:spPr>
        <p:txBody>
          <a:bodyPr/>
          <a:lstStyle/>
          <a:p>
            <a:endParaRPr lang="en-US" sz="4000" dirty="0" smtClean="0"/>
          </a:p>
          <a:p>
            <a:pPr marL="0" indent="0">
              <a:buNone/>
            </a:pPr>
            <a:r>
              <a:rPr lang="en-US" sz="4000" dirty="0" smtClean="0"/>
              <a:t>F</a:t>
            </a:r>
            <a:r>
              <a:rPr lang="en-US" sz="4000" dirty="0"/>
              <a:t># </a:t>
            </a:r>
            <a:r>
              <a:rPr lang="en-US" sz="4000" dirty="0" smtClean="0"/>
              <a:t>is the best programming language for solving</a:t>
            </a:r>
          </a:p>
          <a:p>
            <a:r>
              <a:rPr lang="en-US" sz="4000" b="1" u="sng" dirty="0" smtClean="0"/>
              <a:t>Computationally </a:t>
            </a:r>
            <a:r>
              <a:rPr lang="en-US" sz="4000" b="1" u="sng" dirty="0"/>
              <a:t>complex</a:t>
            </a:r>
            <a:r>
              <a:rPr lang="en-US" sz="4000" b="1" dirty="0"/>
              <a:t> </a:t>
            </a:r>
            <a:r>
              <a:rPr lang="en-US" sz="4000" dirty="0" smtClean="0"/>
              <a:t>problems</a:t>
            </a:r>
          </a:p>
          <a:p>
            <a:r>
              <a:rPr lang="en-US" sz="4000" b="1" u="sng" dirty="0"/>
              <a:t>D</a:t>
            </a:r>
            <a:r>
              <a:rPr lang="en-US" sz="4000" b="1" u="sng" dirty="0" smtClean="0"/>
              <a:t>ata </a:t>
            </a:r>
            <a:r>
              <a:rPr lang="en-US" sz="4000" b="1" u="sng" dirty="0"/>
              <a:t>complex</a:t>
            </a:r>
            <a:r>
              <a:rPr lang="en-US" sz="4000" b="1" dirty="0"/>
              <a:t> </a:t>
            </a:r>
            <a:r>
              <a:rPr lang="en-US" sz="4000" dirty="0" smtClean="0"/>
              <a:t>problems</a:t>
            </a:r>
            <a:endParaRPr lang="en-US" dirty="0"/>
          </a:p>
          <a:p>
            <a:pPr marL="0" indent="0">
              <a:buNone/>
            </a:pPr>
            <a:endParaRPr lang="en-US" dirty="0"/>
          </a:p>
        </p:txBody>
      </p:sp>
    </p:spTree>
    <p:extLst>
      <p:ext uri="{BB962C8B-B14F-4D97-AF65-F5344CB8AC3E}">
        <p14:creationId xmlns:p14="http://schemas.microsoft.com/office/powerpoint/2010/main" val="291987802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6089" y="2590800"/>
            <a:ext cx="3758221" cy="1107996"/>
          </a:xfrm>
        </p:spPr>
        <p:txBody>
          <a:bodyPr/>
          <a:lstStyle/>
          <a:p>
            <a:r>
              <a:rPr lang="en-US" sz="8000" dirty="0"/>
              <a:t>Why F#?</a:t>
            </a:r>
          </a:p>
        </p:txBody>
      </p:sp>
    </p:spTree>
    <p:extLst>
      <p:ext uri="{BB962C8B-B14F-4D97-AF65-F5344CB8AC3E}">
        <p14:creationId xmlns:p14="http://schemas.microsoft.com/office/powerpoint/2010/main" val="421039999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9978" y="971549"/>
            <a:ext cx="6211622" cy="545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663465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is Cross-Platform </a:t>
            </a:r>
            <a:r>
              <a:rPr lang="en-US" dirty="0" smtClean="0"/>
              <a:t>and </a:t>
            </a:r>
            <a:r>
              <a:rPr lang="en-US" dirty="0"/>
              <a:t>Open Source</a:t>
            </a:r>
          </a:p>
        </p:txBody>
      </p:sp>
      <p:pic>
        <p:nvPicPr>
          <p:cNvPr id="4" name="Picture 3" descr="http://luauf.com/wp-content/uploads/2008/05/mono-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342384"/>
            <a:ext cx="2667000" cy="23247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blogs.msdn.com/cfs-file.ashx/__key/CommunityServer-Blogs-Components-WeblogFiles/00-00-00-55-98-metablogapi/2555.microsoft_2D00_silverlight_2D00_logo_5F00_798922C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6118" y="1342383"/>
            <a:ext cx="3138882" cy="23247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5143" y="3962396"/>
            <a:ext cx="7162800" cy="21812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570209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3147" y="381000"/>
            <a:ext cx="11173090" cy="609398"/>
          </a:xfrm>
        </p:spPr>
        <p:txBody>
          <a:bodyPr>
            <a:normAutofit/>
          </a:bodyPr>
          <a:lstStyle/>
          <a:p>
            <a:r>
              <a:rPr lang="en-GB" dirty="0" smtClean="0"/>
              <a:t>The best of the both worlds</a:t>
            </a:r>
            <a:endParaRPr lang="en-GB" dirty="0"/>
          </a:p>
        </p:txBody>
      </p:sp>
      <p:graphicFrame>
        <p:nvGraphicFramePr>
          <p:cNvPr id="10" name="Diagram 9"/>
          <p:cNvGraphicFramePr/>
          <p:nvPr>
            <p:extLst>
              <p:ext uri="{D42A27DB-BD31-4B8C-83A1-F6EECF244321}">
                <p14:modId xmlns:p14="http://schemas.microsoft.com/office/powerpoint/2010/main" val="1666131523"/>
              </p:ext>
            </p:extLst>
          </p:nvPr>
        </p:nvGraphicFramePr>
        <p:xfrm>
          <a:off x="571312" y="1428736"/>
          <a:ext cx="11173090" cy="2579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0"/>
          <p:cNvGrpSpPr/>
          <p:nvPr/>
        </p:nvGrpSpPr>
        <p:grpSpPr>
          <a:xfrm>
            <a:off x="4761251" y="1785927"/>
            <a:ext cx="2591468" cy="1944107"/>
            <a:chOff x="3385633" y="2817223"/>
            <a:chExt cx="1944107" cy="1944107"/>
          </a:xfrm>
        </p:grpSpPr>
        <p:sp>
          <p:nvSpPr>
            <p:cNvPr id="12" name="Oval 11"/>
            <p:cNvSpPr/>
            <p:nvPr/>
          </p:nvSpPr>
          <p:spPr>
            <a:xfrm>
              <a:off x="3385633" y="2817223"/>
              <a:ext cx="1944107" cy="1944107"/>
            </a:xfrm>
            <a:prstGeom prst="ellipse">
              <a:avLst/>
            </a:prstGeom>
          </p:spPr>
          <p:style>
            <a:lnRef idx="0">
              <a:schemeClr val="accent2"/>
            </a:lnRef>
            <a:fillRef idx="3">
              <a:schemeClr val="accent2"/>
            </a:fillRef>
            <a:effectRef idx="3">
              <a:schemeClr val="accent2"/>
            </a:effectRef>
            <a:fontRef idx="minor">
              <a:schemeClr val="lt1"/>
            </a:fontRef>
          </p:style>
        </p:sp>
        <p:sp>
          <p:nvSpPr>
            <p:cNvPr id="13" name="Oval 4"/>
            <p:cNvSpPr/>
            <p:nvPr/>
          </p:nvSpPr>
          <p:spPr>
            <a:xfrm>
              <a:off x="3670341" y="3101931"/>
              <a:ext cx="1374691" cy="13746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275" tIns="41275" rIns="41275" bIns="41275" numCol="1" spcCol="1270" anchor="ctr" anchorCtr="0">
              <a:noAutofit/>
            </a:bodyPr>
            <a:lstStyle/>
            <a:p>
              <a:pPr lvl="0" algn="ctr" defTabSz="2889250" rtl="0">
                <a:lnSpc>
                  <a:spcPct val="90000"/>
                </a:lnSpc>
                <a:spcBef>
                  <a:spcPct val="0"/>
                </a:spcBef>
                <a:spcAft>
                  <a:spcPct val="35000"/>
                </a:spcAft>
              </a:pPr>
              <a:r>
                <a:rPr lang="en-GB" sz="6500" kern="1200" dirty="0" smtClean="0">
                  <a:solidFill>
                    <a:schemeClr val="tx1"/>
                  </a:solidFill>
                </a:rPr>
                <a:t>F#</a:t>
              </a:r>
              <a:endParaRPr lang="en-GB" sz="6500" kern="1200" dirty="0">
                <a:solidFill>
                  <a:schemeClr val="tx1"/>
                </a:solidFill>
              </a:endParaRPr>
            </a:p>
          </p:txBody>
        </p:sp>
      </p:grpSp>
      <p:sp>
        <p:nvSpPr>
          <p:cNvPr id="14" name="Shape 896007"/>
          <p:cNvSpPr>
            <a:spLocks/>
          </p:cNvSpPr>
          <p:nvPr/>
        </p:nvSpPr>
        <p:spPr bwMode="auto">
          <a:xfrm rot="10800000">
            <a:off x="1809249" y="3857629"/>
            <a:ext cx="3466841" cy="715967"/>
          </a:xfrm>
          <a:custGeom>
            <a:avLst/>
            <a:gdLst>
              <a:gd name="T0" fmla="*/ 0 w 2177"/>
              <a:gd name="T1" fmla="*/ 242 h 242"/>
              <a:gd name="T2" fmla="*/ 1497 w 2177"/>
              <a:gd name="T3" fmla="*/ 15 h 242"/>
              <a:gd name="T4" fmla="*/ 2177 w 2177"/>
              <a:gd name="T5" fmla="*/ 151 h 242"/>
              <a:gd name="T6" fmla="*/ 0 60000 65536"/>
              <a:gd name="T7" fmla="*/ 0 60000 65536"/>
              <a:gd name="T8" fmla="*/ 0 60000 65536"/>
              <a:gd name="T9" fmla="*/ 0 w 2177"/>
              <a:gd name="T10" fmla="*/ 0 h 242"/>
              <a:gd name="T11" fmla="*/ 0 w 2177"/>
              <a:gd name="T12" fmla="*/ 0 h 242"/>
            </a:gdLst>
            <a:ahLst/>
            <a:cxnLst>
              <a:cxn ang="T6">
                <a:pos x="T0" y="T1"/>
              </a:cxn>
              <a:cxn ang="T7">
                <a:pos x="T2" y="T3"/>
              </a:cxn>
              <a:cxn ang="T8">
                <a:pos x="T4" y="T5"/>
              </a:cxn>
            </a:cxnLst>
            <a:rect l="T9" t="T10" r="T11" b="T12"/>
            <a:pathLst>
              <a:path w="2177" h="242">
                <a:moveTo>
                  <a:pt x="0" y="242"/>
                </a:moveTo>
                <a:cubicBezTo>
                  <a:pt x="567" y="136"/>
                  <a:pt x="1134" y="30"/>
                  <a:pt x="1497" y="15"/>
                </a:cubicBezTo>
                <a:cubicBezTo>
                  <a:pt x="1860" y="0"/>
                  <a:pt x="2049" y="113"/>
                  <a:pt x="2177" y="151"/>
                </a:cubicBezTo>
              </a:path>
            </a:pathLst>
          </a:custGeom>
          <a:noFill/>
          <a:ln w="57150" algn="ctr">
            <a:solidFill>
              <a:schemeClr val="accent1"/>
            </a:solidFill>
            <a:prstDash val="dash"/>
            <a:round/>
            <a:headEnd type="triangle" w="med" len="med"/>
            <a:tailEnd type="triangle" w="med" len="med"/>
          </a:ln>
          <a:effectLst>
            <a:outerShdw blurRad="50800" dist="38100" dir="2700000" algn="tl" rotWithShape="0">
              <a:prstClr val="black">
                <a:alpha val="40000"/>
              </a:prstClr>
            </a:outerShdw>
          </a:effectLst>
        </p:spPr>
        <p:txBody>
          <a:bodyPr/>
          <a:lstStyle/>
          <a:p>
            <a:endParaRPr lang="en-GB" sz="2400" b="1">
              <a:solidFill>
                <a:srgbClr val="000000"/>
              </a:solidFill>
            </a:endParaRPr>
          </a:p>
        </p:txBody>
      </p:sp>
      <p:sp>
        <p:nvSpPr>
          <p:cNvPr id="15" name="TextBox 896013"/>
          <p:cNvSpPr txBox="1">
            <a:spLocks noChangeArrowheads="1"/>
          </p:cNvSpPr>
          <p:nvPr/>
        </p:nvSpPr>
        <p:spPr bwMode="auto">
          <a:xfrm>
            <a:off x="2190153" y="4643447"/>
            <a:ext cx="2128275" cy="830997"/>
          </a:xfrm>
          <a:prstGeom prst="rect">
            <a:avLst/>
          </a:prstGeom>
          <a:noFill/>
          <a:ln w="9525">
            <a:noFill/>
            <a:miter lim="800000"/>
            <a:headEnd/>
            <a:tailEnd/>
          </a:ln>
        </p:spPr>
        <p:txBody>
          <a:bodyPr wrap="none" anchorCtr="1">
            <a:spAutoFit/>
          </a:bodyPr>
          <a:lstStyle/>
          <a:p>
            <a:r>
              <a:rPr lang="en-GB" sz="2400" b="1" dirty="0" smtClean="0"/>
              <a:t>Similar core </a:t>
            </a:r>
          </a:p>
          <a:p>
            <a:pPr algn="ctr"/>
            <a:r>
              <a:rPr lang="en-GB" sz="2400" b="1" dirty="0" smtClean="0"/>
              <a:t>language</a:t>
            </a:r>
            <a:endParaRPr lang="en-GB" sz="2400" b="1" dirty="0"/>
          </a:p>
        </p:txBody>
      </p:sp>
      <p:sp>
        <p:nvSpPr>
          <p:cNvPr id="16" name="Shape 896007"/>
          <p:cNvSpPr>
            <a:spLocks/>
          </p:cNvSpPr>
          <p:nvPr/>
        </p:nvSpPr>
        <p:spPr bwMode="auto">
          <a:xfrm rot="10800000" flipH="1">
            <a:off x="6514026" y="3929067"/>
            <a:ext cx="3466841" cy="715967"/>
          </a:xfrm>
          <a:custGeom>
            <a:avLst/>
            <a:gdLst>
              <a:gd name="T0" fmla="*/ 0 w 2177"/>
              <a:gd name="T1" fmla="*/ 242 h 242"/>
              <a:gd name="T2" fmla="*/ 1497 w 2177"/>
              <a:gd name="T3" fmla="*/ 15 h 242"/>
              <a:gd name="T4" fmla="*/ 2177 w 2177"/>
              <a:gd name="T5" fmla="*/ 151 h 242"/>
              <a:gd name="T6" fmla="*/ 0 60000 65536"/>
              <a:gd name="T7" fmla="*/ 0 60000 65536"/>
              <a:gd name="T8" fmla="*/ 0 60000 65536"/>
              <a:gd name="T9" fmla="*/ 0 w 2177"/>
              <a:gd name="T10" fmla="*/ 0 h 242"/>
              <a:gd name="T11" fmla="*/ 0 w 2177"/>
              <a:gd name="T12" fmla="*/ 0 h 242"/>
            </a:gdLst>
            <a:ahLst/>
            <a:cxnLst>
              <a:cxn ang="T6">
                <a:pos x="T0" y="T1"/>
              </a:cxn>
              <a:cxn ang="T7">
                <a:pos x="T2" y="T3"/>
              </a:cxn>
              <a:cxn ang="T8">
                <a:pos x="T4" y="T5"/>
              </a:cxn>
            </a:cxnLst>
            <a:rect l="T9" t="T10" r="T11" b="T12"/>
            <a:pathLst>
              <a:path w="2177" h="242">
                <a:moveTo>
                  <a:pt x="0" y="242"/>
                </a:moveTo>
                <a:cubicBezTo>
                  <a:pt x="567" y="136"/>
                  <a:pt x="1134" y="30"/>
                  <a:pt x="1497" y="15"/>
                </a:cubicBezTo>
                <a:cubicBezTo>
                  <a:pt x="1860" y="0"/>
                  <a:pt x="2049" y="113"/>
                  <a:pt x="2177" y="151"/>
                </a:cubicBezTo>
              </a:path>
            </a:pathLst>
          </a:custGeom>
          <a:noFill/>
          <a:ln w="57150" algn="ctr">
            <a:solidFill>
              <a:schemeClr val="accent1"/>
            </a:solidFill>
            <a:prstDash val="dash"/>
            <a:round/>
            <a:headEnd type="triangle" w="med" len="med"/>
            <a:tailEnd type="triangle" w="med" len="med"/>
          </a:ln>
          <a:effectLst>
            <a:outerShdw blurRad="50800" dist="38100" dir="2700000" algn="tl" rotWithShape="0">
              <a:prstClr val="black">
                <a:alpha val="40000"/>
              </a:prstClr>
            </a:outerShdw>
          </a:effectLst>
        </p:spPr>
        <p:txBody>
          <a:bodyPr/>
          <a:lstStyle/>
          <a:p>
            <a:endParaRPr lang="en-GB" sz="2400" b="1">
              <a:solidFill>
                <a:srgbClr val="000000"/>
              </a:solidFill>
            </a:endParaRPr>
          </a:p>
        </p:txBody>
      </p:sp>
      <p:sp>
        <p:nvSpPr>
          <p:cNvPr id="17" name="TextBox 896013"/>
          <p:cNvSpPr txBox="1">
            <a:spLocks noChangeArrowheads="1"/>
          </p:cNvSpPr>
          <p:nvPr/>
        </p:nvSpPr>
        <p:spPr bwMode="auto">
          <a:xfrm>
            <a:off x="6094412" y="4643447"/>
            <a:ext cx="2177199" cy="830997"/>
          </a:xfrm>
          <a:prstGeom prst="rect">
            <a:avLst/>
          </a:prstGeom>
          <a:noFill/>
          <a:ln w="9525">
            <a:noFill/>
            <a:miter lim="800000"/>
            <a:headEnd/>
            <a:tailEnd/>
          </a:ln>
        </p:spPr>
        <p:txBody>
          <a:bodyPr wrap="none" anchorCtr="1">
            <a:spAutoFit/>
          </a:bodyPr>
          <a:lstStyle/>
          <a:p>
            <a:r>
              <a:rPr lang="en-GB" sz="2400" b="1" dirty="0" smtClean="0"/>
              <a:t>Similar object</a:t>
            </a:r>
          </a:p>
          <a:p>
            <a:pPr algn="ctr"/>
            <a:r>
              <a:rPr lang="en-GB" sz="2400" b="1" dirty="0" smtClean="0"/>
              <a:t>model</a:t>
            </a:r>
            <a:endParaRPr lang="en-GB" sz="2400" b="1" dirty="0"/>
          </a:p>
        </p:txBody>
      </p:sp>
    </p:spTree>
    <p:extLst>
      <p:ext uri="{BB962C8B-B14F-4D97-AF65-F5344CB8AC3E}">
        <p14:creationId xmlns:p14="http://schemas.microsoft.com/office/powerpoint/2010/main" val="1004470093"/>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F#</a:t>
            </a:r>
          </a:p>
        </p:txBody>
      </p:sp>
      <p:sp>
        <p:nvSpPr>
          <p:cNvPr id="3" name="Text Placeholder 2"/>
          <p:cNvSpPr>
            <a:spLocks noGrp="1"/>
          </p:cNvSpPr>
          <p:nvPr>
            <p:ph type="body" idx="1"/>
          </p:nvPr>
        </p:nvSpPr>
        <p:spPr>
          <a:xfrm>
            <a:off x="519113" y="1447800"/>
            <a:ext cx="11149012" cy="4324350"/>
          </a:xfrm>
        </p:spPr>
        <p:txBody>
          <a:bodyPr>
            <a:normAutofit/>
          </a:bodyPr>
          <a:lstStyle/>
          <a:p>
            <a:r>
              <a:rPr lang="en-US" sz="4000" b="1" u="sng" dirty="0"/>
              <a:t>Computationally complex </a:t>
            </a:r>
            <a:r>
              <a:rPr lang="en-US" sz="4000" dirty="0" smtClean="0"/>
              <a:t>problems</a:t>
            </a:r>
          </a:p>
          <a:p>
            <a:pPr lvl="1"/>
            <a:r>
              <a:rPr lang="en-US" sz="3600" dirty="0"/>
              <a:t>Succinct, Expressive, </a:t>
            </a:r>
            <a:r>
              <a:rPr lang="en-US" sz="3600" dirty="0" smtClean="0"/>
              <a:t>Functional, Parallel</a:t>
            </a:r>
            <a:endParaRPr lang="en-US" sz="3600" dirty="0"/>
          </a:p>
          <a:p>
            <a:pPr marL="460375" lvl="1" indent="0">
              <a:buNone/>
            </a:pPr>
            <a:r>
              <a:rPr lang="en-US" sz="3600" dirty="0" smtClean="0"/>
              <a:t>  - </a:t>
            </a:r>
            <a:r>
              <a:rPr lang="en-US" sz="3200" dirty="0" smtClean="0"/>
              <a:t>Productive</a:t>
            </a:r>
            <a:r>
              <a:rPr lang="en-US" sz="3200" dirty="0"/>
              <a:t>, simple, powerful, and fun language</a:t>
            </a:r>
          </a:p>
          <a:p>
            <a:r>
              <a:rPr lang="en-US" sz="4000" b="1" u="sng" dirty="0"/>
              <a:t>Data complex </a:t>
            </a:r>
            <a:r>
              <a:rPr lang="en-US" sz="4000" dirty="0" smtClean="0"/>
              <a:t>problems</a:t>
            </a:r>
          </a:p>
          <a:p>
            <a:pPr lvl="1"/>
            <a:r>
              <a:rPr lang="en-US" sz="3600" dirty="0" smtClean="0"/>
              <a:t>Explorative</a:t>
            </a:r>
            <a:r>
              <a:rPr lang="en-US" sz="3600" dirty="0"/>
              <a:t>, </a:t>
            </a:r>
            <a:r>
              <a:rPr lang="en-US" sz="3600" dirty="0" smtClean="0"/>
              <a:t>Data-rich </a:t>
            </a:r>
          </a:p>
          <a:p>
            <a:pPr marL="460375" lvl="1" indent="0">
              <a:buNone/>
            </a:pPr>
            <a:r>
              <a:rPr lang="en-US" sz="3600" dirty="0" smtClean="0"/>
              <a:t>  - </a:t>
            </a:r>
            <a:r>
              <a:rPr lang="en-US" sz="3200" dirty="0"/>
              <a:t>Extends the .NET platform to important new audiences</a:t>
            </a:r>
          </a:p>
          <a:p>
            <a:pPr marL="460375" lvl="1" indent="0">
              <a:buNone/>
            </a:pPr>
            <a:endParaRPr lang="en-US" sz="3600" dirty="0"/>
          </a:p>
          <a:p>
            <a:endParaRPr lang="en-US" sz="4000" dirty="0"/>
          </a:p>
          <a:p>
            <a:pPr marL="0" indent="0">
              <a:buNone/>
            </a:pPr>
            <a:endParaRPr lang="en-US" sz="4000" dirty="0"/>
          </a:p>
        </p:txBody>
      </p:sp>
    </p:spTree>
    <p:extLst>
      <p:ext uri="{BB962C8B-B14F-4D97-AF65-F5344CB8AC3E}">
        <p14:creationId xmlns:p14="http://schemas.microsoft.com/office/powerpoint/2010/main" val="620751896"/>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830997"/>
          </a:xfrm>
        </p:spPr>
        <p:txBody>
          <a:bodyPr/>
          <a:lstStyle/>
          <a:p>
            <a:r>
              <a:rPr lang="en-US" sz="6000" dirty="0" smtClean="0"/>
              <a:t>F#</a:t>
            </a:r>
            <a:endParaRPr lang="en-US" sz="6000" dirty="0"/>
          </a:p>
        </p:txBody>
      </p:sp>
      <p:sp>
        <p:nvSpPr>
          <p:cNvPr id="3" name="Text Placeholder 2"/>
          <p:cNvSpPr>
            <a:spLocks noGrp="1"/>
          </p:cNvSpPr>
          <p:nvPr>
            <p:ph type="body" sz="quarter" idx="10"/>
          </p:nvPr>
        </p:nvSpPr>
        <p:spPr>
          <a:xfrm>
            <a:off x="519112" y="1447799"/>
            <a:ext cx="11149013" cy="2449901"/>
          </a:xfrm>
        </p:spPr>
        <p:txBody>
          <a:bodyPr/>
          <a:lstStyle/>
          <a:p>
            <a:r>
              <a:rPr lang="en-US" sz="4000" dirty="0"/>
              <a:t>F is for Functional</a:t>
            </a:r>
          </a:p>
          <a:p>
            <a:r>
              <a:rPr lang="en-US" sz="4000" dirty="0"/>
              <a:t>F is for Financial</a:t>
            </a:r>
          </a:p>
          <a:p>
            <a:r>
              <a:rPr lang="en-US" sz="4000" dirty="0"/>
              <a:t>F is for Fun</a:t>
            </a:r>
          </a:p>
          <a:p>
            <a:endParaRPr lang="en-US" dirty="0"/>
          </a:p>
        </p:txBody>
      </p:sp>
    </p:spTree>
    <p:extLst>
      <p:ext uri="{BB962C8B-B14F-4D97-AF65-F5344CB8AC3E}">
        <p14:creationId xmlns:p14="http://schemas.microsoft.com/office/powerpoint/2010/main" val="125376669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Starting Started</a:t>
            </a:r>
            <a:endParaRPr lang="en-US" dirty="0"/>
          </a:p>
        </p:txBody>
      </p:sp>
      <p:sp>
        <p:nvSpPr>
          <p:cNvPr id="3" name="Text Placeholder 2"/>
          <p:cNvSpPr>
            <a:spLocks noGrp="1"/>
          </p:cNvSpPr>
          <p:nvPr>
            <p:ph type="body" idx="1"/>
          </p:nvPr>
        </p:nvSpPr>
        <p:spPr>
          <a:xfrm>
            <a:off x="452438" y="1276350"/>
            <a:ext cx="11149012" cy="4324350"/>
          </a:xfrm>
        </p:spPr>
        <p:txBody>
          <a:bodyPr>
            <a:normAutofit/>
          </a:bodyPr>
          <a:lstStyle/>
          <a:p>
            <a:r>
              <a:rPr lang="en-US" sz="4000" dirty="0" smtClean="0">
                <a:hlinkClick r:id="rId2"/>
              </a:rPr>
              <a:t>http://tryFsharp.org</a:t>
            </a:r>
            <a:endParaRPr lang="en-US" sz="4000" dirty="0" smtClean="0"/>
          </a:p>
          <a:p>
            <a:r>
              <a:rPr lang="en-US" sz="4000" dirty="0" smtClean="0">
                <a:hlinkClick r:id="rId3"/>
              </a:rPr>
              <a:t>http://fsharp.net</a:t>
            </a:r>
            <a:endParaRPr lang="en-US" sz="4000" dirty="0" smtClean="0"/>
          </a:p>
          <a:p>
            <a:pPr marL="0" indent="0">
              <a:buNone/>
            </a:pPr>
            <a:endParaRPr lang="en-US" sz="4000" dirty="0"/>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1624" y="2135698"/>
            <a:ext cx="6160665" cy="4255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007408"/>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107996"/>
          </a:xfrm>
        </p:spPr>
        <p:txBody>
          <a:bodyPr/>
          <a:lstStyle/>
          <a:p>
            <a:r>
              <a:rPr lang="en-US" dirty="0"/>
              <a:t>Please Complete An Evaluation Form</a:t>
            </a:r>
            <a:br>
              <a:rPr lang="en-US" dirty="0"/>
            </a:br>
            <a:r>
              <a:rPr lang="en-US" sz="3600" dirty="0">
                <a:gradFill>
                  <a:gsLst>
                    <a:gs pos="0">
                      <a:schemeClr val="tx2"/>
                    </a:gs>
                    <a:gs pos="100000">
                      <a:schemeClr val="tx2"/>
                    </a:gs>
                  </a:gsLst>
                  <a:lin ang="5400000" scaled="0"/>
                </a:gradFill>
              </a:rPr>
              <a:t>Your input is important!</a:t>
            </a:r>
            <a:endParaRPr lang="en-US" dirty="0">
              <a:gradFill>
                <a:gsLst>
                  <a:gs pos="0">
                    <a:schemeClr val="tx2"/>
                  </a:gs>
                  <a:gs pos="100000">
                    <a:schemeClr val="tx2"/>
                  </a:gs>
                </a:gsLst>
                <a:lin ang="5400000" scaled="0"/>
              </a:gradFill>
            </a:endParaRPr>
          </a:p>
        </p:txBody>
      </p:sp>
      <p:sp>
        <p:nvSpPr>
          <p:cNvPr id="3" name="Text Placeholder 2"/>
          <p:cNvSpPr>
            <a:spLocks noGrp="1"/>
          </p:cNvSpPr>
          <p:nvPr>
            <p:ph type="body" sz="quarter" idx="10"/>
          </p:nvPr>
        </p:nvSpPr>
        <p:spPr>
          <a:xfrm>
            <a:off x="519112" y="1905000"/>
            <a:ext cx="11149013" cy="2392450"/>
          </a:xfrm>
        </p:spPr>
        <p:txBody>
          <a:bodyPr/>
          <a:lstStyle/>
          <a:p>
            <a:pPr>
              <a:spcAft>
                <a:spcPts val="768"/>
              </a:spcAft>
              <a:buNone/>
              <a:defRPr/>
            </a:pPr>
            <a:r>
              <a:rPr lang="en-US" sz="2400" dirty="0"/>
              <a:t>Multiple ways to access Online Evaluation Forms:</a:t>
            </a:r>
          </a:p>
          <a:p>
            <a:pPr marL="400050" indent="0">
              <a:buNone/>
              <a:defRPr/>
            </a:pPr>
            <a:r>
              <a:rPr lang="en-US" sz="2400" dirty="0"/>
              <a:t>CommNet stations located throughout conference venues</a:t>
            </a:r>
          </a:p>
          <a:p>
            <a:pPr marL="400050" indent="0">
              <a:buNone/>
              <a:defRPr/>
            </a:pPr>
            <a:r>
              <a:rPr lang="en-US" sz="2400" dirty="0"/>
              <a:t>Via a Windows </a:t>
            </a:r>
            <a:r>
              <a:rPr lang="en-US" sz="2400" dirty="0" smtClean="0"/>
              <a:t>mobile </a:t>
            </a:r>
            <a:r>
              <a:rPr lang="en-US" sz="2400" dirty="0"/>
              <a:t>device</a:t>
            </a:r>
          </a:p>
          <a:p>
            <a:pPr marL="400050" indent="0">
              <a:buNone/>
              <a:defRPr/>
            </a:pPr>
            <a:r>
              <a:rPr lang="en-US" sz="2400" dirty="0"/>
              <a:t>Via the </a:t>
            </a:r>
            <a:r>
              <a:rPr lang="en-US" sz="2400" dirty="0" smtClean="0"/>
              <a:t>CommNet Windows </a:t>
            </a:r>
            <a:r>
              <a:rPr lang="en-US" sz="2400" dirty="0"/>
              <a:t>P</a:t>
            </a:r>
            <a:r>
              <a:rPr lang="en-US" sz="2400" dirty="0" smtClean="0"/>
              <a:t>hone 7 Evaluation </a:t>
            </a:r>
            <a:r>
              <a:rPr lang="en-US" sz="2400" dirty="0"/>
              <a:t>and </a:t>
            </a:r>
            <a:r>
              <a:rPr lang="en-US" sz="2400" dirty="0" smtClean="0"/>
              <a:t>Session </a:t>
            </a:r>
            <a:r>
              <a:rPr lang="en-US" sz="2400" dirty="0"/>
              <a:t>S</a:t>
            </a:r>
            <a:r>
              <a:rPr lang="en-US" sz="2400" dirty="0" smtClean="0"/>
              <a:t>cheduling application</a:t>
            </a:r>
            <a:endParaRPr lang="en-US" sz="2400" dirty="0"/>
          </a:p>
          <a:p>
            <a:pPr marL="400050" indent="0">
              <a:buNone/>
              <a:defRPr/>
            </a:pPr>
            <a:r>
              <a:rPr lang="en-US" sz="2400" dirty="0"/>
              <a:t>From any wired or wireless </a:t>
            </a:r>
            <a:r>
              <a:rPr lang="en-US" sz="2400"/>
              <a:t>connection </a:t>
            </a:r>
            <a:r>
              <a:rPr lang="en-US" sz="2400" smtClean="0"/>
              <a:t>to </a:t>
            </a:r>
            <a:r>
              <a:rPr lang="en-US" sz="2400" smtClean="0">
                <a:hlinkClick r:id="rId5"/>
              </a:rPr>
              <a:t>https</a:t>
            </a:r>
            <a:r>
              <a:rPr lang="en-US" sz="2400" dirty="0">
                <a:hlinkClick r:id="rId5"/>
              </a:rPr>
              <a:t>://www.MyTechReady.com</a:t>
            </a:r>
            <a:endParaRPr lang="en-US" sz="2400" dirty="0"/>
          </a:p>
        </p:txBody>
      </p:sp>
      <p:sp>
        <p:nvSpPr>
          <p:cNvPr id="5" name="TextBox 5"/>
          <p:cNvSpPr txBox="1">
            <a:spLocks noChangeArrowheads="1"/>
          </p:cNvSpPr>
          <p:nvPr/>
        </p:nvSpPr>
        <p:spPr bwMode="auto">
          <a:xfrm>
            <a:off x="519113" y="4833144"/>
            <a:ext cx="11128763" cy="369888"/>
          </a:xfrm>
          <a:prstGeom prst="rect">
            <a:avLst/>
          </a:prstGeom>
          <a:noFill/>
          <a:ln w="9525">
            <a:noFill/>
            <a:miter lim="800000"/>
            <a:headEnd/>
            <a:tailEnd/>
          </a:ln>
        </p:spPr>
        <p:txBody>
          <a:bodyPr wrap="square">
            <a:spAutoFit/>
          </a:bodyPr>
          <a:lstStyle/>
          <a:p>
            <a:r>
              <a:rPr lang="en-US" dirty="0">
                <a:gradFill>
                  <a:gsLst>
                    <a:gs pos="0">
                      <a:schemeClr val="tx2"/>
                    </a:gs>
                    <a:gs pos="100000">
                      <a:schemeClr val="tx2"/>
                    </a:gs>
                  </a:gsLst>
                  <a:lin ang="5400000" scaled="0"/>
                </a:gradFill>
              </a:rPr>
              <a:t>For more information please refer to your Pocket Guide</a:t>
            </a:r>
          </a:p>
        </p:txBody>
      </p:sp>
      <p:pic>
        <p:nvPicPr>
          <p:cNvPr id="6" name="Picture 5" descr="Button copy.png"/>
          <p:cNvPicPr>
            <a:picLocks noChangeAspect="1"/>
          </p:cNvPicPr>
          <p:nvPr/>
        </p:nvPicPr>
        <p:blipFill>
          <a:blip r:embed="rId6"/>
          <a:stretch>
            <a:fillRect/>
          </a:stretch>
        </p:blipFill>
        <p:spPr>
          <a:xfrm>
            <a:off x="9828325" y="4985544"/>
            <a:ext cx="1371487" cy="1371487"/>
          </a:xfrm>
          <a:prstGeom prst="rect">
            <a:avLst/>
          </a:prstGeom>
          <a:effectLst>
            <a:reflection blurRad="6350" stA="50000" endA="300" endPos="38500" dist="50800" dir="5400000" sy="-100000" algn="bl" rotWithShape="0"/>
          </a:effectLst>
        </p:spPr>
      </p:pic>
      <p:sp>
        <p:nvSpPr>
          <p:cNvPr id="7" name="Freeform 6"/>
          <p:cNvSpPr>
            <a:spLocks/>
          </p:cNvSpPr>
          <p:nvPr/>
        </p:nvSpPr>
        <p:spPr bwMode="auto">
          <a:xfrm>
            <a:off x="7250388" y="5218463"/>
            <a:ext cx="2425424" cy="911569"/>
          </a:xfrm>
          <a:custGeom>
            <a:avLst/>
            <a:gdLst/>
            <a:ahLst/>
            <a:cxnLst>
              <a:cxn ang="0">
                <a:pos x="1490" y="274"/>
              </a:cxn>
              <a:cxn ang="0">
                <a:pos x="1122" y="0"/>
              </a:cxn>
              <a:cxn ang="0">
                <a:pos x="1145" y="128"/>
              </a:cxn>
              <a:cxn ang="0">
                <a:pos x="0" y="128"/>
              </a:cxn>
              <a:cxn ang="0">
                <a:pos x="0" y="417"/>
              </a:cxn>
              <a:cxn ang="0">
                <a:pos x="1145" y="417"/>
              </a:cxn>
              <a:cxn ang="0">
                <a:pos x="1122" y="560"/>
              </a:cxn>
              <a:cxn ang="0">
                <a:pos x="1490" y="274"/>
              </a:cxn>
            </a:cxnLst>
            <a:rect l="0" t="0" r="r" b="b"/>
            <a:pathLst>
              <a:path w="1490" h="560">
                <a:moveTo>
                  <a:pt x="1490" y="274"/>
                </a:moveTo>
                <a:lnTo>
                  <a:pt x="1122" y="0"/>
                </a:lnTo>
                <a:lnTo>
                  <a:pt x="1145" y="128"/>
                </a:lnTo>
                <a:lnTo>
                  <a:pt x="0" y="128"/>
                </a:lnTo>
                <a:lnTo>
                  <a:pt x="0" y="417"/>
                </a:lnTo>
                <a:lnTo>
                  <a:pt x="1145" y="417"/>
                </a:lnTo>
                <a:lnTo>
                  <a:pt x="1122" y="560"/>
                </a:lnTo>
                <a:lnTo>
                  <a:pt x="1490" y="274"/>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lIns="182880" anchor="ctr"/>
          <a:lstStyle/>
          <a:p>
            <a:pPr>
              <a:lnSpc>
                <a:spcPct val="90000"/>
              </a:lnSpc>
              <a:defRPr/>
            </a:pPr>
            <a:r>
              <a:rPr lang="en-US" sz="1600" dirty="0" smtClean="0">
                <a:solidFill>
                  <a:schemeClr val="tx1"/>
                </a:solidFill>
              </a:rPr>
              <a:t>Speaker – Click </a:t>
            </a:r>
            <a:r>
              <a:rPr lang="en-US" sz="1600" dirty="0">
                <a:solidFill>
                  <a:schemeClr val="tx1"/>
                </a:solidFill>
              </a:rPr>
              <a:t>Here</a:t>
            </a:r>
            <a:br>
              <a:rPr lang="en-US" sz="1600" dirty="0">
                <a:solidFill>
                  <a:schemeClr val="tx1"/>
                </a:solidFill>
              </a:rPr>
            </a:br>
            <a:r>
              <a:rPr lang="en-US" sz="1600" dirty="0">
                <a:solidFill>
                  <a:schemeClr val="tx1"/>
                </a:solidFill>
              </a:rPr>
              <a:t>to Launch Video</a:t>
            </a:r>
          </a:p>
        </p:txBody>
      </p:sp>
      <p:sp>
        <p:nvSpPr>
          <p:cNvPr id="8" name="TextBox 7"/>
          <p:cNvSpPr txBox="1"/>
          <p:nvPr/>
        </p:nvSpPr>
        <p:spPr>
          <a:xfrm>
            <a:off x="531812" y="2276669"/>
            <a:ext cx="272510" cy="492443"/>
          </a:xfrm>
          <a:prstGeom prst="rect">
            <a:avLst/>
          </a:prstGeom>
          <a:noFill/>
        </p:spPr>
        <p:txBody>
          <a:bodyPr wrap="none" lIns="0" tIns="0" rIns="0" bIns="0">
            <a:spAutoFit/>
          </a:bodyPr>
          <a:lstStyle/>
          <a:p>
            <a:pPr>
              <a:defRPr/>
            </a:pPr>
            <a:r>
              <a:rPr lang="en-US" sz="3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rPr>
              <a:t>1.</a:t>
            </a:r>
          </a:p>
        </p:txBody>
      </p:sp>
      <p:sp>
        <p:nvSpPr>
          <p:cNvPr id="9" name="TextBox 8"/>
          <p:cNvSpPr txBox="1"/>
          <p:nvPr/>
        </p:nvSpPr>
        <p:spPr>
          <a:xfrm>
            <a:off x="531812" y="2686660"/>
            <a:ext cx="272510" cy="492443"/>
          </a:xfrm>
          <a:prstGeom prst="rect">
            <a:avLst/>
          </a:prstGeom>
          <a:noFill/>
        </p:spPr>
        <p:txBody>
          <a:bodyPr wrap="none" lIns="0" tIns="0" rIns="0" bIns="0">
            <a:spAutoFit/>
          </a:bodyPr>
          <a:lstStyle/>
          <a:p>
            <a:pPr>
              <a:defRPr/>
            </a:pPr>
            <a:r>
              <a:rPr lang="en-US" sz="3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rPr>
              <a:t>2.</a:t>
            </a:r>
          </a:p>
        </p:txBody>
      </p:sp>
      <p:sp>
        <p:nvSpPr>
          <p:cNvPr id="10" name="TextBox 9"/>
          <p:cNvSpPr txBox="1"/>
          <p:nvPr/>
        </p:nvSpPr>
        <p:spPr>
          <a:xfrm>
            <a:off x="531812" y="3089815"/>
            <a:ext cx="272510" cy="492443"/>
          </a:xfrm>
          <a:prstGeom prst="rect">
            <a:avLst/>
          </a:prstGeom>
          <a:noFill/>
        </p:spPr>
        <p:txBody>
          <a:bodyPr wrap="none" lIns="0" tIns="0" rIns="0" bIns="0">
            <a:spAutoFit/>
          </a:bodyPr>
          <a:lstStyle/>
          <a:p>
            <a:pPr>
              <a:defRPr/>
            </a:pPr>
            <a:r>
              <a:rPr lang="en-US" sz="3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rPr>
              <a:t>3</a:t>
            </a:r>
            <a:r>
              <a:rPr lang="en-US" sz="3200"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rPr>
              <a:t>.</a:t>
            </a:r>
            <a:endParaRPr lang="en-US" sz="3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endParaRPr>
          </a:p>
        </p:txBody>
      </p:sp>
      <p:sp>
        <p:nvSpPr>
          <p:cNvPr id="11" name="TextBox 10"/>
          <p:cNvSpPr txBox="1"/>
          <p:nvPr/>
        </p:nvSpPr>
        <p:spPr>
          <a:xfrm>
            <a:off x="531812" y="3818764"/>
            <a:ext cx="272510" cy="492443"/>
          </a:xfrm>
          <a:prstGeom prst="rect">
            <a:avLst/>
          </a:prstGeom>
          <a:noFill/>
        </p:spPr>
        <p:txBody>
          <a:bodyPr wrap="none" lIns="0" tIns="0" rIns="0" bIns="0">
            <a:spAutoFit/>
          </a:bodyPr>
          <a:lstStyle/>
          <a:p>
            <a:pPr>
              <a:defRPr/>
            </a:pPr>
            <a:r>
              <a:rPr lang="en-US" sz="3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rPr>
              <a:t>4</a:t>
            </a:r>
            <a:r>
              <a:rPr lang="en-US" sz="3200"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rPr>
              <a:t>.</a:t>
            </a:r>
            <a:endParaRPr lang="en-US" sz="3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cs typeface="Arial" charset="0"/>
            </a:endParaRPr>
          </a:p>
        </p:txBody>
      </p:sp>
      <p:pic>
        <p:nvPicPr>
          <p:cNvPr id="12" name="EvalVideo_Subliminaval_StereoMaster_2500k.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7"/>
          <a:stretch>
            <a:fillRect/>
          </a:stretch>
        </p:blipFill>
        <p:spPr>
          <a:xfrm>
            <a:off x="12491357" y="4608241"/>
            <a:ext cx="3779610" cy="2126092"/>
          </a:xfrm>
          <a:prstGeom prst="rect">
            <a:avLst/>
          </a:prstGeom>
        </p:spPr>
      </p:pic>
    </p:spTree>
    <p:extLst>
      <p:ext uri="{BB962C8B-B14F-4D97-AF65-F5344CB8AC3E}">
        <p14:creationId xmlns:p14="http://schemas.microsoft.com/office/powerpoint/2010/main" val="3907371881"/>
      </p:ext>
    </p:extLst>
  </p:cSld>
  <p:clrMapOvr>
    <a:masterClrMapping/>
  </p:clrMapOvr>
  <p:transition>
    <p:fade/>
  </p:transition>
  <p:timing>
    <p:tnLst>
      <p:par>
        <p:cTn id="1" dur="indefinite" restart="never" nodeType="tmRoot">
          <p:childTnLst>
            <p:video fullScrn="1">
              <p:cMediaNode vol="80000" showWhenStopped="0">
                <p:cTn id="2" fill="hold" display="0">
                  <p:stCondLst>
                    <p:cond delay="indefinite"/>
                  </p:stCondLst>
                </p:cTn>
                <p:tgtEl>
                  <p:spTgt spid="12"/>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84992" fill="hold"/>
                                        <p:tgtEl>
                                          <p:spTgt spid="12"/>
                                        </p:tgtEl>
                                      </p:cBhvr>
                                    </p:cmd>
                                  </p:childTnLst>
                                </p:cTn>
                              </p:par>
                            </p:childTnLst>
                          </p:cTn>
                        </p:par>
                      </p:childTnLst>
                    </p:cTn>
                  </p:par>
                </p:childTnLst>
              </p:cTn>
              <p:nextCondLst>
                <p:cond evt="onClick" delay="0">
                  <p:tgtEl>
                    <p:spTgt spid="6"/>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3"/>
          <p:cNvSpPr txBox="1">
            <a:spLocks noChangeArrowheads="1"/>
          </p:cNvSpPr>
          <p:nvPr/>
        </p:nvSpPr>
        <p:spPr bwMode="black">
          <a:xfrm>
            <a:off x="507868" y="6083573"/>
            <a:ext cx="1117309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marL="0" marR="0" lvl="0" indent="0" algn="ctr" defTabSz="914099"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itchFamily="34" charset="0"/>
                <a:cs typeface="Arial" charset="0"/>
              </a:rPr>
              <a:t>© </a:t>
            </a:r>
            <a:r>
              <a:rPr kumimoji="0" lang="en-US" sz="7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pitchFamily="34" charset="0"/>
                <a:cs typeface="Arial" charset="0"/>
              </a:rPr>
              <a:t>2011 Microsoft </a:t>
            </a:r>
            <a:r>
              <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itchFamily="34" charset="0"/>
                <a:cs typeface="Arial" charset="0"/>
              </a:rPr>
              <a:t>Corporation. All rights reserved. Microsoft, Windows, Windows Vista and other product names are or may be registered trademarks and/or trademarks in the U.S. and/or other countries.</a:t>
            </a:r>
          </a:p>
          <a:p>
            <a:pPr marL="0" marR="0" lvl="0" indent="0" algn="ctr" defTabSz="914099"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itchFamily="34" charset="0"/>
                <a:cs typeface="Arial" charset="0"/>
              </a:rPr>
              <a:t>The information herein is for informational purposes only and represents the current view of Microsoft Corporation as of the date of this presentation</a:t>
            </a:r>
            <a:r>
              <a:rPr kumimoji="0" lang="en-US" sz="7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pitchFamily="34" charset="0"/>
                <a:cs typeface="Arial" charset="0"/>
              </a:rPr>
              <a:t>. Because </a:t>
            </a:r>
            <a:r>
              <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itchFamily="34" charset="0"/>
                <a:cs typeface="Arial" charset="0"/>
              </a:rPr>
              <a:t>Microsoft must respond to changing market conditions, </a:t>
            </a:r>
            <a:r>
              <a:rPr kumimoji="0" lang="en-US" sz="7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pitchFamily="34" charset="0"/>
                <a:cs typeface="Arial" charset="0"/>
              </a:rPr>
              <a:t/>
            </a:r>
            <a:br>
              <a:rPr kumimoji="0" lang="en-US" sz="7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pitchFamily="34" charset="0"/>
                <a:cs typeface="Arial" charset="0"/>
              </a:rPr>
            </a:br>
            <a:r>
              <a:rPr kumimoji="0" lang="en-US" sz="7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pitchFamily="34" charset="0"/>
                <a:cs typeface="Arial" charset="0"/>
              </a:rPr>
              <a:t>it </a:t>
            </a:r>
            <a:r>
              <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itchFamily="34" charset="0"/>
                <a:cs typeface="Arial" charset="0"/>
              </a:rPr>
              <a:t>should not be interpreted to be a commitment on the part of Microsoft, and Microsoft cannot guarantee the accuracy of any information provided after the date of this presentation</a:t>
            </a:r>
            <a:r>
              <a:rPr kumimoji="0" lang="en-US" sz="7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pitchFamily="34" charset="0"/>
                <a:cs typeface="Arial" charset="0"/>
              </a:rPr>
              <a:t>. </a:t>
            </a:r>
            <a:r>
              <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itchFamily="34" charset="0"/>
                <a:cs typeface="Arial" charset="0"/>
              </a:rPr>
              <a:t/>
            </a:r>
            <a:br>
              <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itchFamily="34" charset="0"/>
                <a:cs typeface="Arial" charset="0"/>
              </a:rPr>
            </a:br>
            <a:r>
              <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itchFamily="34" charset="0"/>
                <a:cs typeface="Arial" charset="0"/>
              </a:rPr>
              <a:t>MICROSOFT MAKES NO WARRANTIES, EXPRESS, IMPLIED OR STATUTORY, AS TO THE INFORMATION IN THIS PRESENTATION.</a:t>
            </a:r>
          </a:p>
        </p:txBody>
      </p:sp>
      <p:pic>
        <p:nvPicPr>
          <p:cNvPr id="7" name="Picture 2" descr="C:\Users\sean\Pictures\DVD_ART36\Logos\MICROSOFT (brand)\Microsoft corporate logo white.png"/>
          <p:cNvPicPr>
            <a:picLocks noChangeAspect="1" noChangeArrowheads="1"/>
          </p:cNvPicPr>
          <p:nvPr/>
        </p:nvPicPr>
        <p:blipFill>
          <a:blip r:embed="rId2"/>
          <a:srcRect/>
          <a:stretch>
            <a:fillRect/>
          </a:stretch>
        </p:blipFill>
        <p:spPr bwMode="invGray">
          <a:xfrm>
            <a:off x="3260725" y="2943225"/>
            <a:ext cx="5667375" cy="971550"/>
          </a:xfrm>
          <a:prstGeom prst="rect">
            <a:avLst/>
          </a:prstGeom>
          <a:noFill/>
        </p:spPr>
      </p:pic>
    </p:spTree>
    <p:extLst>
      <p:ext uri="{BB962C8B-B14F-4D97-AF65-F5344CB8AC3E}">
        <p14:creationId xmlns:p14="http://schemas.microsoft.com/office/powerpoint/2010/main" val="192302380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F#</a:t>
            </a:r>
            <a:endParaRPr lang="en-US" dirty="0"/>
          </a:p>
        </p:txBody>
      </p:sp>
      <p:sp>
        <p:nvSpPr>
          <p:cNvPr id="5" name="Text Placeholder 4"/>
          <p:cNvSpPr>
            <a:spLocks noGrp="1"/>
          </p:cNvSpPr>
          <p:nvPr>
            <p:ph type="body" sz="quarter" idx="10"/>
          </p:nvPr>
        </p:nvSpPr>
        <p:spPr>
          <a:xfrm>
            <a:off x="972152" y="1447799"/>
            <a:ext cx="9527682" cy="4281172"/>
          </a:xfrm>
        </p:spPr>
        <p:txBody>
          <a:bodyPr/>
          <a:lstStyle/>
          <a:p>
            <a:pPr marL="0" lvl="0" indent="0">
              <a:buNone/>
            </a:pPr>
            <a:r>
              <a:rPr lang="en-GB" sz="5400" dirty="0"/>
              <a:t>“...a productive </a:t>
            </a:r>
            <a:r>
              <a:rPr lang="en-GB" sz="5400" b="1" u="sng" dirty="0"/>
              <a:t>functional</a:t>
            </a:r>
            <a:r>
              <a:rPr lang="en-GB" sz="5400" dirty="0"/>
              <a:t> programming language for .NET that enables users to write </a:t>
            </a:r>
            <a:r>
              <a:rPr lang="en-GB" sz="5400" b="1" u="sng" dirty="0"/>
              <a:t>simple code </a:t>
            </a:r>
            <a:r>
              <a:rPr lang="en-GB" sz="5400" dirty="0"/>
              <a:t>to solve </a:t>
            </a:r>
            <a:r>
              <a:rPr lang="en-GB" sz="5400" b="1" u="sng" dirty="0"/>
              <a:t>complex problems</a:t>
            </a:r>
            <a:r>
              <a:rPr lang="en-GB" sz="5400" dirty="0"/>
              <a:t>.” </a:t>
            </a:r>
          </a:p>
          <a:p>
            <a:pPr marL="0" indent="0">
              <a:buNone/>
            </a:pPr>
            <a:endParaRPr lang="en-US" dirty="0"/>
          </a:p>
        </p:txBody>
      </p:sp>
    </p:spTree>
    <p:extLst>
      <p:ext uri="{BB962C8B-B14F-4D97-AF65-F5344CB8AC3E}">
        <p14:creationId xmlns:p14="http://schemas.microsoft.com/office/powerpoint/2010/main" val="340664366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p>
            <a:r>
              <a:rPr lang="en-US" dirty="0" smtClean="0"/>
              <a:t>Examples </a:t>
            </a:r>
            <a:r>
              <a:rPr lang="en-US" dirty="0"/>
              <a:t>of F# </a:t>
            </a:r>
            <a:r>
              <a:rPr lang="en-US" dirty="0" smtClean="0"/>
              <a:t>Usage</a:t>
            </a:r>
            <a:endParaRPr lang="en-US" dirty="0"/>
          </a:p>
        </p:txBody>
      </p:sp>
      <p:sp>
        <p:nvSpPr>
          <p:cNvPr id="3" name="Text Placeholder 2"/>
          <p:cNvSpPr>
            <a:spLocks noGrp="1"/>
          </p:cNvSpPr>
          <p:nvPr>
            <p:ph type="body" sz="quarter" idx="10"/>
          </p:nvPr>
        </p:nvSpPr>
        <p:spPr>
          <a:xfrm>
            <a:off x="509587" y="1066799"/>
            <a:ext cx="11149013" cy="7700570"/>
          </a:xfrm>
        </p:spPr>
        <p:txBody>
          <a:bodyPr/>
          <a:lstStyle/>
          <a:p>
            <a:r>
              <a:rPr lang="en-US" sz="2800" b="1" dirty="0" err="1">
                <a:hlinkClick r:id="rId2"/>
              </a:rPr>
              <a:t>Amyris</a:t>
            </a:r>
            <a:r>
              <a:rPr lang="en-US" sz="2800" b="1" dirty="0">
                <a:hlinkClick r:id="rId2"/>
              </a:rPr>
              <a:t> </a:t>
            </a:r>
            <a:r>
              <a:rPr lang="en-US" sz="2800" b="1" dirty="0" smtClean="0">
                <a:hlinkClick r:id="rId2"/>
              </a:rPr>
              <a:t>Biotechnologies</a:t>
            </a:r>
            <a:endParaRPr lang="en-US" sz="2800" b="1" dirty="0" smtClean="0"/>
          </a:p>
          <a:p>
            <a:pPr lvl="1"/>
            <a:r>
              <a:rPr lang="en-US" sz="2400" dirty="0"/>
              <a:t>Biotechnology research for engineered renewable fuels</a:t>
            </a:r>
          </a:p>
          <a:p>
            <a:pPr lvl="1"/>
            <a:r>
              <a:rPr lang="en-US" sz="2400" dirty="0"/>
              <a:t>F# for in-house gene sequencing and analytics software </a:t>
            </a:r>
            <a:r>
              <a:rPr lang="en-US" sz="2400" dirty="0" smtClean="0"/>
              <a:t>tools</a:t>
            </a:r>
            <a:endParaRPr lang="en-US" sz="2400" b="1" dirty="0" smtClean="0"/>
          </a:p>
          <a:p>
            <a:r>
              <a:rPr lang="en-US" sz="2800" b="1" dirty="0" err="1">
                <a:hlinkClick r:id="rId3"/>
              </a:rPr>
              <a:t>Intellifactory</a:t>
            </a:r>
            <a:r>
              <a:rPr lang="en-US" sz="2800" b="1" dirty="0">
                <a:hlinkClick r:id="rId3"/>
              </a:rPr>
              <a:t> </a:t>
            </a:r>
            <a:r>
              <a:rPr lang="en-US" sz="2800" b="1" dirty="0" err="1">
                <a:hlinkClick r:id="rId3"/>
              </a:rPr>
              <a:t>WebSharper</a:t>
            </a:r>
            <a:r>
              <a:rPr lang="en-US" sz="2800" b="1" dirty="0">
                <a:hlinkClick r:id="rId3"/>
              </a:rPr>
              <a:t> </a:t>
            </a:r>
            <a:r>
              <a:rPr lang="en-US" sz="2800" b="1" dirty="0" smtClean="0">
                <a:hlinkClick r:id="rId3"/>
              </a:rPr>
              <a:t>Platform</a:t>
            </a:r>
            <a:endParaRPr lang="en-US" sz="2800" b="1" dirty="0" smtClean="0"/>
          </a:p>
          <a:p>
            <a:pPr lvl="1"/>
            <a:r>
              <a:rPr lang="en-US" sz="2400" dirty="0" smtClean="0"/>
              <a:t>Productive </a:t>
            </a:r>
            <a:r>
              <a:rPr lang="en-US" sz="2400" dirty="0"/>
              <a:t>Web development leveraging F</a:t>
            </a:r>
            <a:r>
              <a:rPr lang="en-US" sz="2400" dirty="0" smtClean="0"/>
              <a:t>#</a:t>
            </a:r>
            <a:endParaRPr lang="en-US" sz="2400" b="1" dirty="0" smtClean="0"/>
          </a:p>
          <a:p>
            <a:r>
              <a:rPr lang="en-US" sz="2800" b="1" dirty="0">
                <a:hlinkClick r:id="rId4"/>
              </a:rPr>
              <a:t>Microsoft ‘Path of Go’ Xbox Live Arcade </a:t>
            </a:r>
            <a:r>
              <a:rPr lang="en-US" sz="2800" b="1" dirty="0" smtClean="0">
                <a:hlinkClick r:id="rId4"/>
              </a:rPr>
              <a:t>Game</a:t>
            </a:r>
            <a:endParaRPr lang="en-US" sz="2800" b="1" dirty="0" smtClean="0"/>
          </a:p>
          <a:p>
            <a:pPr lvl="1"/>
            <a:r>
              <a:rPr lang="en-US" sz="2400" dirty="0"/>
              <a:t>Paid Xbox Live Arcade Game</a:t>
            </a:r>
          </a:p>
          <a:p>
            <a:pPr lvl="1"/>
            <a:r>
              <a:rPr lang="en-US" sz="2400" dirty="0"/>
              <a:t>XNA with C#/F#</a:t>
            </a:r>
          </a:p>
          <a:p>
            <a:pPr lvl="1"/>
            <a:r>
              <a:rPr lang="en-US" sz="2400" dirty="0"/>
              <a:t>Leveraging advanced Go AI implemented by MSR in F#</a:t>
            </a:r>
            <a:endParaRPr lang="en-US" sz="2400" b="1" dirty="0" smtClean="0"/>
          </a:p>
          <a:p>
            <a:r>
              <a:rPr lang="en-US" sz="2800" b="1" dirty="0" smtClean="0">
                <a:hlinkClick r:id="rId4"/>
              </a:rPr>
              <a:t>A large European Bank</a:t>
            </a:r>
            <a:endParaRPr lang="en-US" sz="2800" b="1" dirty="0"/>
          </a:p>
          <a:p>
            <a:pPr lvl="1"/>
            <a:r>
              <a:rPr lang="en-US" sz="2000" dirty="0" smtClean="0"/>
              <a:t>Large </a:t>
            </a:r>
            <a:r>
              <a:rPr lang="en-US" sz="2400" dirty="0"/>
              <a:t>group</a:t>
            </a:r>
            <a:r>
              <a:rPr lang="en-US" sz="2000" dirty="0"/>
              <a:t> using F# (150+)</a:t>
            </a:r>
          </a:p>
          <a:p>
            <a:pPr lvl="1"/>
            <a:r>
              <a:rPr lang="en-US" sz="2400" dirty="0"/>
              <a:t>Financial modeling, mission critical components</a:t>
            </a:r>
          </a:p>
          <a:p>
            <a:pPr lvl="1"/>
            <a:endParaRPr lang="en-US" b="1" dirty="0"/>
          </a:p>
          <a:p>
            <a:pPr marL="0" indent="0">
              <a:buNone/>
            </a:pPr>
            <a:endParaRPr lang="en-US" b="1" dirty="0"/>
          </a:p>
          <a:p>
            <a:endParaRPr lang="en-US" b="1" dirty="0"/>
          </a:p>
          <a:p>
            <a:endParaRPr lang="en-US" b="1" dirty="0"/>
          </a:p>
          <a:p>
            <a:endParaRPr lang="en-US" dirty="0"/>
          </a:p>
        </p:txBody>
      </p:sp>
      <p:pic>
        <p:nvPicPr>
          <p:cNvPr id="4" name="Picture 3" descr="logo.gif"/>
          <p:cNvPicPr>
            <a:picLocks noChangeAspect="1"/>
          </p:cNvPicPr>
          <p:nvPr/>
        </p:nvPicPr>
        <p:blipFill>
          <a:blip r:embed="rId5" cstate="print"/>
          <a:stretch>
            <a:fillRect/>
          </a:stretch>
        </p:blipFill>
        <p:spPr>
          <a:xfrm>
            <a:off x="10360983" y="1264909"/>
            <a:ext cx="1206186" cy="1047750"/>
          </a:xfrm>
          <a:prstGeom prst="rect">
            <a:avLst/>
          </a:prstGeom>
        </p:spPr>
      </p:pic>
      <p:pic>
        <p:nvPicPr>
          <p:cNvPr id="5" name="Picture 4" descr="WebSharper-banner.png"/>
          <p:cNvPicPr>
            <a:picLocks noChangeAspect="1"/>
          </p:cNvPicPr>
          <p:nvPr/>
        </p:nvPicPr>
        <p:blipFill>
          <a:blip r:embed="rId6" cstate="print"/>
          <a:srcRect r="45000" b="51000"/>
          <a:stretch>
            <a:fillRect/>
          </a:stretch>
        </p:blipFill>
        <p:spPr>
          <a:xfrm>
            <a:off x="8215246" y="2650985"/>
            <a:ext cx="3351923" cy="457199"/>
          </a:xfrm>
          <a:prstGeom prst="rect">
            <a:avLst/>
          </a:prstGeom>
        </p:spPr>
      </p:pic>
      <p:pic>
        <p:nvPicPr>
          <p:cNvPr id="6" name="Picture 5" descr="xbla.jpg"/>
          <p:cNvPicPr>
            <a:picLocks noChangeAspect="1"/>
          </p:cNvPicPr>
          <p:nvPr/>
        </p:nvPicPr>
        <p:blipFill>
          <a:blip r:embed="rId7" cstate="print"/>
          <a:stretch>
            <a:fillRect/>
          </a:stretch>
        </p:blipFill>
        <p:spPr>
          <a:xfrm>
            <a:off x="9535698" y="3615234"/>
            <a:ext cx="2031471" cy="514350"/>
          </a:xfrm>
          <a:prstGeom prst="rect">
            <a:avLst/>
          </a:prstGeom>
        </p:spPr>
      </p:pic>
    </p:spTree>
    <p:extLst>
      <p:ext uri="{BB962C8B-B14F-4D97-AF65-F5344CB8AC3E}">
        <p14:creationId xmlns:p14="http://schemas.microsoft.com/office/powerpoint/2010/main" val="399673852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F# key Language Concepts</a:t>
            </a:r>
            <a:endParaRPr lang="en-US" dirty="0"/>
          </a:p>
        </p:txBody>
      </p:sp>
      <p:sp>
        <p:nvSpPr>
          <p:cNvPr id="3" name="Content Placeholder 2"/>
          <p:cNvSpPr>
            <a:spLocks noGrp="1"/>
          </p:cNvSpPr>
          <p:nvPr>
            <p:ph idx="1"/>
          </p:nvPr>
        </p:nvSpPr>
        <p:spPr>
          <a:xfrm>
            <a:off x="519112" y="1447799"/>
            <a:ext cx="11149013" cy="984885"/>
          </a:xfrm>
        </p:spPr>
        <p:txBody>
          <a:bodyPr/>
          <a:lstStyle/>
          <a:p>
            <a:r>
              <a:rPr lang="en-US" dirty="0" smtClean="0"/>
              <a:t>Let</a:t>
            </a:r>
          </a:p>
          <a:p>
            <a:r>
              <a:rPr lang="en-US" dirty="0" smtClean="0"/>
              <a:t>Piping </a:t>
            </a:r>
          </a:p>
        </p:txBody>
      </p:sp>
    </p:spTree>
    <p:extLst>
      <p:ext uri="{BB962C8B-B14F-4D97-AF65-F5344CB8AC3E}">
        <p14:creationId xmlns:p14="http://schemas.microsoft.com/office/powerpoint/2010/main" val="342265973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8298" y="2814144"/>
            <a:ext cx="11149013" cy="830997"/>
          </a:xfrm>
        </p:spPr>
        <p:txBody>
          <a:bodyPr/>
          <a:lstStyle/>
          <a:p>
            <a:r>
              <a:rPr lang="en-US" sz="6000" dirty="0" smtClean="0"/>
              <a:t>The American Dream</a:t>
            </a:r>
            <a:endParaRPr lang="en-US" sz="6000" dirty="0"/>
          </a:p>
        </p:txBody>
      </p:sp>
    </p:spTree>
    <p:extLst>
      <p:ext uri="{BB962C8B-B14F-4D97-AF65-F5344CB8AC3E}">
        <p14:creationId xmlns:p14="http://schemas.microsoft.com/office/powerpoint/2010/main" val="116368065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ophavingaboringlife.com/images/dailyphoto/100/guangzhou_china_ghetto_apartment_low_inco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401" y="-794085"/>
            <a:ext cx="10202779" cy="7652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43828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126" y="1"/>
            <a:ext cx="9644543" cy="6857999"/>
          </a:xfrm>
          <a:prstGeom prst="rect">
            <a:avLst/>
          </a:prstGeom>
        </p:spPr>
      </p:pic>
      <p:sp>
        <p:nvSpPr>
          <p:cNvPr id="2" name="Rectangle 1"/>
          <p:cNvSpPr/>
          <p:nvPr/>
        </p:nvSpPr>
        <p:spPr>
          <a:xfrm>
            <a:off x="8726187" y="6406634"/>
            <a:ext cx="3213700" cy="369332"/>
          </a:xfrm>
          <a:prstGeom prst="rect">
            <a:avLst/>
          </a:prstGeom>
        </p:spPr>
        <p:txBody>
          <a:bodyPr wrap="none">
            <a:spAutoFit/>
          </a:bodyPr>
          <a:lstStyle/>
          <a:p>
            <a:pPr lvl="0"/>
            <a:r>
              <a:rPr lang="en-US" dirty="0">
                <a:solidFill>
                  <a:schemeClr val="bg1"/>
                </a:solidFill>
                <a:latin typeface="Segoe UI" pitchFamily="34" charset="0"/>
              </a:rPr>
              <a:t>© Fox Broadcasting Company</a:t>
            </a:r>
          </a:p>
        </p:txBody>
      </p:sp>
    </p:spTree>
    <p:extLst>
      <p:ext uri="{BB962C8B-B14F-4D97-AF65-F5344CB8AC3E}">
        <p14:creationId xmlns:p14="http://schemas.microsoft.com/office/powerpoint/2010/main" val="1333982657"/>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WMTOOLS" val="&lt;WMTools ver=&quot;1.0&quot;&gt;&lt;Timings time=&quot;7/29/2011 12:51:11 PM&quot;&gt;&lt;Slide id=&quot;256&quot; dur=&quot;113.1484&quot; bld=&quot;INVLD&quot;/&gt;&lt;Slide id=&quot;257&quot; dur=&quot;486.332&quot;/&gt;&lt;Slide id=&quot;311&quot; dur=&quot;1&quot;/&gt;&lt;Slide id=&quot;319&quot; dur=&quot;44.82813&quot;/&gt;&lt;Slide id=&quot;322&quot; dur=&quot;54.59766&quot;/&gt;&lt;Slide id=&quot;362&quot; dur=&quot;42.5&quot;/&gt;&lt;Slide id=&quot;353&quot; dur=&quot;311.3242&quot;/&gt;&lt;Slide id=&quot;325&quot; dur=&quot;21.92969&quot;/&gt;&lt;Slide id=&quot;324&quot; dur=&quot;12.70313&quot;/&gt;&lt;Slide id=&quot;326&quot; dur=&quot;25.44531&quot;/&gt;&lt;Slide id=&quot;337&quot; dur=&quot;10.61719&quot;/&gt;&lt;Slide id=&quot;356&quot; dur=&quot;32.5&quot;/&gt;&lt;Slide id=&quot;339&quot; dur=&quot;10.09766&quot;/&gt;&lt;Slide id=&quot;340&quot; dur=&quot;21&quot;/&gt;&lt;Slide id=&quot;357&quot; dur=&quot;52.5&quot;/&gt;&lt;Slide id=&quot;342&quot; dur=&quot;30.99609&quot;/&gt;&lt;Slide id=&quot;360&quot; dur=&quot;1037.813&quot;/&gt;&lt;Slide id=&quot;344&quot; dur=&quot;46.29688&quot;/&gt;&lt;Slide id=&quot;335&quot; dur=&quot;2.75&quot;/&gt;&lt;Slide id=&quot;328&quot; dur=&quot;9.332031&quot;/&gt;&lt;Slide id=&quot;329&quot; dur=&quot;7.417969&quot;/&gt;&lt;Slide id=&quot;330&quot; dur=&quot;3.46875&quot;/&gt;&lt;Slide id=&quot;331&quot; dur=&quot;57.59766&quot; bld=&quot;|9|7.5|7.2|25.6&quot;/&gt;&lt;Slide id=&quot;332&quot; dur=&quot;47.5625&quot;/&gt;&lt;Slide id=&quot;333&quot; dur=&quot;50.33203&quot;/&gt;&lt;Slide id=&quot;358&quot; dur=&quot;88.0625&quot;/&gt;&lt;Slide id=&quot;359&quot; dur=&quot;1185.605&quot;/&gt;&lt;Slide id=&quot;361&quot; dur=&quot;1.199219&quot;/&gt;&lt;Slide id=&quot;336&quot; dur=&quot;21.14844&quot;/&gt;&lt;Slide id=&quot;323&quot; dur=&quot;33.58594&quot;/&gt;&lt;Slide id=&quot;345&quot; dur=&quot;8.429688&quot;/&gt;&lt;Slide id=&quot;346&quot; dur=&quot;19.38281&quot;/&gt;&lt;Slide id=&quot;363&quot; dur=&quot;35.07813&quot;/&gt;&lt;Slide id=&quot;350&quot; dur=&quot;30.99609&quot;/&gt;&lt;Slide id=&quot;355&quot; dur=&quot;53.02344&quot;/&gt;&lt;Slide id=&quot;354&quot; dur=&quot;28.88281&quot;/&gt;&lt;Slide id=&quot;352&quot; dur=&quot;22.08203&quot;/&gt;&lt;Slide id=&quot;364&quot; dur=&quot;292.3633&quot;/&gt;&lt;/Timings&gt;&lt;Timings time=&quot;7/29/2011 12:50:55 PM&quot;&gt;&lt;Slide id=&quot;364&quot; dur=&quot;7.984375&quot; bld=&quot;INVLD&quot;/&gt;&lt;/Timings&gt;&lt;Timings time=&quot;7/29/2011 12:39:15 PM&quot;&gt;&lt;Slide id=&quot;256&quot; dur=&quot;8.597656&quot; bld=&quot;INVLD&quot;/&gt;&lt;Slide id=&quot;257&quot; dur=&quot;2&quot;/&gt;&lt;Slide id=&quot;256&quot; dur=&quot;668.1406&quot;/&gt;&lt;Slide id=&quot;257&quot; dur=&quot;.2851563&quot;/&gt;&lt;Slide id=&quot;311&quot; dur=&quot;.3789063&quot;/&gt;&lt;Slide id=&quot;319&quot; dur=&quot;.25&quot;/&gt;&lt;Slide id=&quot;322&quot; dur=&quot;.3828125&quot;/&gt;&lt;Slide id=&quot;362&quot; dur=&quot;.3828125&quot;/&gt;&lt;Slide id=&quot;353&quot; dur=&quot;.5664063&quot;/&gt;&lt;Slide id=&quot;325&quot; dur=&quot;.3085938&quot;/&gt;&lt;Slide id=&quot;324&quot; dur=&quot;.2734375&quot;/&gt;&lt;Slide id=&quot;326&quot; dur=&quot;.2109375&quot;/&gt;&lt;Slide id=&quot;337&quot; dur=&quot;.2109375&quot;/&gt;&lt;Slide id=&quot;356&quot; dur=&quot;.2773438&quot;/&gt;&lt;Slide id=&quot;339&quot; dur=&quot;.1875&quot;/&gt;&lt;Slide id=&quot;340&quot; dur=&quot;.2890625&quot;/&gt;&lt;Slide id=&quot;357&quot; dur=&quot;.2539063&quot;/&gt;&lt;Slide id=&quot;342&quot; dur=&quot;.2734375&quot;/&gt;&lt;Slide id=&quot;360&quot; dur=&quot;.2695313&quot;/&gt;&lt;Slide id=&quot;344&quot; dur=&quot;.2382813&quot;/&gt;&lt;Slide id=&quot;335&quot; dur=&quot;.234375&quot;/&gt;&lt;Slide id=&quot;328&quot; dur=&quot;.453125&quot;/&gt;&lt;Slide id=&quot;329&quot; dur=&quot;.3632813&quot;/&gt;&lt;Slide id=&quot;330&quot; dur=&quot;.3164063&quot;/&gt;&lt;Slide id=&quot;331&quot; dur=&quot;.453125&quot; bld=&quot;|0|0|0|0&quot;/&gt;&lt;Slide id=&quot;332&quot; dur=&quot;.3828125&quot;/&gt;&lt;Slide id=&quot;333&quot; dur=&quot;.28125&quot;/&gt;&lt;Slide id=&quot;358&quot; dur=&quot;.2460938&quot;/&gt;&lt;Slide id=&quot;359&quot; dur=&quot;.265625&quot;/&gt;&lt;Slide id=&quot;361&quot; dur=&quot;.2617188&quot;/&gt;&lt;Slide id=&quot;336&quot; dur=&quot;.3046875&quot;/&gt;&lt;Slide id=&quot;323&quot; dur=&quot;.1757813&quot;/&gt;&lt;Slide id=&quot;345&quot; dur=&quot;.2617188&quot;/&gt;&lt;Slide id=&quot;346&quot; dur=&quot;.28125&quot;/&gt;&lt;Slide id=&quot;363&quot; dur=&quot;.25&quot;/&gt;&lt;Slide id=&quot;350&quot; dur=&quot;.2070313&quot;/&gt;&lt;Slide id=&quot;355&quot; dur=&quot;.2851563&quot;/&gt;&lt;Slide id=&quot;354&quot; dur=&quot;.21875&quot;/&gt;&lt;Slide id=&quot;352&quot; dur=&quot;.3710938&quot;/&gt;&lt;Slide id=&quot;364&quot; dur=&quot;.3007813&quot;/&gt;&lt;Slide id=&quot;318&quot; dur=&quot;.078125&quot;/&gt;&lt;/Timings&gt;&lt;/WMTools&gt;"/>
</p:tagLst>
</file>

<file path=ppt/tags/tag2.xml><?xml version="1.0" encoding="utf-8"?>
<p:tagLst xmlns:a="http://schemas.openxmlformats.org/drawingml/2006/main" xmlns:r="http://schemas.openxmlformats.org/officeDocument/2006/relationships" xmlns:p="http://schemas.openxmlformats.org/presentationml/2006/main">
  <p:tag name="TIMING" val="|9|7.5|7.2|25.6"/>
</p:tagLst>
</file>

<file path=ppt/theme/theme1.xml><?xml version="1.0" encoding="utf-8"?>
<a:theme xmlns:a="http://schemas.openxmlformats.org/drawingml/2006/main" name="TechReady13_FSharp">
  <a:themeElements>
    <a:clrScheme name="TR12">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TR12">
      <a:dk1>
        <a:srgbClr val="000000"/>
      </a:dk1>
      <a:lt1>
        <a:srgbClr val="FFFFFF"/>
      </a:lt1>
      <a:dk2>
        <a:srgbClr val="2570A3"/>
      </a:dk2>
      <a:lt2>
        <a:srgbClr val="FFE784"/>
      </a:lt2>
      <a:accent1>
        <a:srgbClr val="3A94D2"/>
      </a:accent1>
      <a:accent2>
        <a:srgbClr val="F38C37"/>
      </a:accent2>
      <a:accent3>
        <a:srgbClr val="8CA923"/>
      </a:accent3>
      <a:accent4>
        <a:srgbClr val="FED45C"/>
      </a:accent4>
      <a:accent5>
        <a:srgbClr val="8557C9"/>
      </a:accent5>
      <a:accent6>
        <a:srgbClr val="274085"/>
      </a:accent6>
      <a:hlink>
        <a:srgbClr val="FED45C"/>
      </a:hlink>
      <a:folHlink>
        <a:srgbClr val="3A94D2"/>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2011-07-29T07:00:00+00:00</Event_x0020_End_x0020_Date>
    <Event_x0020_Start_x0020_Date xmlns="2295e2e7-0eeb-498e-8716-217bb2ee6ee3">2011-07-25T07:00:00+00:00</Event_x0020_Start_x0020_Date>
    <MS_x0020_Speaker xmlns="2295e2e7-0eeb-498e-8716-217bb2ee6ee3">
      <UserInfo>
        <DisplayName/>
        <AccountId xsi:nil="true"/>
        <AccountType/>
      </UserInfo>
    </MS_x0020_Speaker>
    <External_x0020_Speaker xmlns="2295e2e7-0eeb-498e-8716-217bb2ee6ee3">Jack Hu</External_x0020_Speaker>
    <Session_x0020_Code xmlns="2295e2e7-0eeb-498e-8716-217bb2ee6ee3">DEV217</Session_x0020_Code>
    <ProductTaxHTField0 xmlns="2295e2e7-0eeb-498e-8716-217bb2ee6ee3">
      <Terms xmlns="http://schemas.microsoft.com/office/infopath/2007/PartnerControls"/>
    </ProductTaxHTField0>
    <Presentation_x0020_Date xmlns="2295e2e7-0eeb-498e-8716-217bb2ee6ee3">2011-07-29T00:00:00</Presentation_x0020_Dat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b156a37a-1c0b-475a-bb02-d5fcd50f448a</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1f00f966-166e-416b-86e6-c3ed613daa7a</TermId>
        </TermInfo>
      </Terms>
    </Event1TaxHTField0>
    <AudienceTaxHTField0 xmlns="8b529f77-48ab-4581-b468-93f09345b8aa">
      <Terms xmlns="http://schemas.microsoft.com/office/infopath/2007/PartnerControls">
        <TermInfo xmlns="http://schemas.microsoft.com/office/infopath/2007/PartnerControls">
          <TermName xmlns="http://schemas.microsoft.com/office/infopath/2007/PartnerControls">Internal</TermName>
          <TermId xmlns="http://schemas.microsoft.com/office/infopath/2007/PartnerControls">01ad740b-d761-4357-9562-ad7fe6bb4a94</TermId>
        </TermInfo>
      </Terms>
    </AudienceTaxHTField0>
    <MS_x0020_Content_x0020_Owner xmlns="2295e2e7-0eeb-498e-8716-217bb2ee6ee3">
      <UserInfo>
        <DisplayName/>
        <AccountId xsi:nil="true"/>
        <AccountType/>
      </UserInfo>
    </MS_x0020_Content_x0020_Owner>
    <TaxCatchAll xmlns="2295e2e7-0eeb-498e-8716-217bb2ee6ee3">
      <Value>127</Value>
      <Value>104</Value>
      <Value>3</Value>
      <Value>78</Value>
    </TaxCatchAll>
    <Event_x0020_VenueTaxHTField0 xmlns="2295e2e7-0eeb-498e-8716-217bb2ee6ee3">
      <Terms xmlns="http://schemas.microsoft.com/office/infopath/2007/PartnerControls">
        <TermInfo xmlns="http://schemas.microsoft.com/office/infopath/2007/PartnerControls">
          <TermName xmlns="http://schemas.microsoft.com/office/infopath/2007/PartnerControls">Washington State Convention and Trade Center Seattle, WA</TermName>
          <TermId xmlns="http://schemas.microsoft.com/office/infopath/2007/PartnerControls">2ebf141d-f871-4cc9-bf08-f87f112ab464</TermId>
        </TermInfo>
      </Terms>
    </Event_x0020_VenueTaxHTField0>
  </documentManagement>
</p:properties>
</file>

<file path=customXml/itemProps1.xml><?xml version="1.0" encoding="utf-8"?>
<ds:datastoreItem xmlns:ds="http://schemas.openxmlformats.org/officeDocument/2006/customXml" ds:itemID="{9F03192E-A677-4371-A9E5-9F165BDB4414}">
  <ds:schemaRefs>
    <ds:schemaRef ds:uri="http://schemas.microsoft.com/sharepoint/v3/contenttype/forms"/>
  </ds:schemaRefs>
</ds:datastoreItem>
</file>

<file path=customXml/itemProps2.xml><?xml version="1.0" encoding="utf-8"?>
<ds:datastoreItem xmlns:ds="http://schemas.openxmlformats.org/officeDocument/2006/customXml" ds:itemID="{AD54AF8D-E3BB-4578-88E0-2F57469989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9BF9B70-D970-4470-8031-87D96DCD5558}">
  <ds:schemaRefs>
    <ds:schemaRef ds:uri="http://www.w3.org/XML/1998/namespace"/>
    <ds:schemaRef ds:uri="http://schemas.openxmlformats.org/package/2006/metadata/core-properties"/>
    <ds:schemaRef ds:uri="http://schemas.microsoft.com/office/2006/metadata/properties"/>
    <ds:schemaRef ds:uri="http://purl.org/dc/terms/"/>
    <ds:schemaRef ds:uri="http://purl.org/dc/elements/1.1/"/>
    <ds:schemaRef ds:uri="http://schemas.microsoft.com/office/2006/documentManagement/types"/>
    <ds:schemaRef ds:uri="http://purl.org/dc/dcmitype/"/>
    <ds:schemaRef ds:uri="http://schemas.microsoft.com/office/infopath/2007/PartnerControls"/>
    <ds:schemaRef ds:uri="8b529f77-48ab-4581-b468-93f09345b8aa"/>
    <ds:schemaRef ds:uri="2295e2e7-0eeb-498e-8716-217bb2ee6ee3"/>
  </ds:schemaRefs>
</ds:datastoreItem>
</file>

<file path=docProps/app.xml><?xml version="1.0" encoding="utf-8"?>
<Properties xmlns="http://schemas.openxmlformats.org/officeDocument/2006/extended-properties" xmlns:vt="http://schemas.openxmlformats.org/officeDocument/2006/docPropsVTypes">
  <Template>TechReady13_FSharp</Template>
  <TotalTime>1797</TotalTime>
  <Words>2124</Words>
  <Application>Microsoft Office PowerPoint</Application>
  <PresentationFormat>Custom</PresentationFormat>
  <Paragraphs>229</Paragraphs>
  <Slides>39</Slides>
  <Notes>27</Notes>
  <HiddenSlides>0</HiddenSlides>
  <MMClips>1</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39</vt:i4>
      </vt:variant>
    </vt:vector>
  </HeadingPairs>
  <TitlesOfParts>
    <vt:vector size="42" baseType="lpstr">
      <vt:lpstr>TechReady13_FSharp</vt:lpstr>
      <vt:lpstr>White with Consolas font for code slides</vt:lpstr>
      <vt:lpstr>Worksheet</vt:lpstr>
      <vt:lpstr>F#, The American Dream</vt:lpstr>
      <vt:lpstr>Microsoft Confidential</vt:lpstr>
      <vt:lpstr>Session Objectives</vt:lpstr>
      <vt:lpstr>What is F#</vt:lpstr>
      <vt:lpstr>Examples of F# Usage</vt:lpstr>
      <vt:lpstr>Two F# key Language Concepts</vt:lpstr>
      <vt:lpstr>The American Dream</vt:lpstr>
      <vt:lpstr>PowerPoint Presentation</vt:lpstr>
      <vt:lpstr>PowerPoint Presentation</vt:lpstr>
      <vt:lpstr>PowerPoint Presentation</vt:lpstr>
      <vt:lpstr>Auto Depreciation Model (By AAA)</vt:lpstr>
      <vt:lpstr>PowerPoint Presentation</vt:lpstr>
      <vt:lpstr>PowerPoint Presentation</vt:lpstr>
      <vt:lpstr>The Power of F# </vt:lpstr>
      <vt:lpstr>PowerPoint Presentation</vt:lpstr>
      <vt:lpstr>Craigslist Car Shopper</vt:lpstr>
      <vt:lpstr>PowerPoint Presentation</vt:lpstr>
      <vt:lpstr>PowerPoint Presentation</vt:lpstr>
      <vt:lpstr>Is this the right time to buy?</vt:lpstr>
      <vt:lpstr>PowerPoint Presentation</vt:lpstr>
      <vt:lpstr>PowerPoint Presentation</vt:lpstr>
      <vt:lpstr>PowerPoint Presentation</vt:lpstr>
      <vt:lpstr>To Rent (2beds\2baths) – Redmond\Bellevue</vt:lpstr>
      <vt:lpstr>To Own (2b2b) – Redmond\Bellevue</vt:lpstr>
      <vt:lpstr>The Power of F# </vt:lpstr>
      <vt:lpstr>TypeProviders</vt:lpstr>
      <vt:lpstr>Redfin House Finder</vt:lpstr>
      <vt:lpstr>PowerPoint Presentation</vt:lpstr>
      <vt:lpstr>PowerPoint Presentation</vt:lpstr>
      <vt:lpstr>Why F#?</vt:lpstr>
      <vt:lpstr>PowerPoint Presentation</vt:lpstr>
      <vt:lpstr>F# is Cross-Platform and Open Source</vt:lpstr>
      <vt:lpstr>The best of the both worlds</vt:lpstr>
      <vt:lpstr>Why F#</vt:lpstr>
      <vt:lpstr>F#</vt:lpstr>
      <vt:lpstr>Starting Started</vt:lpstr>
      <vt:lpstr>Please Complete An Evaluation Form Your input is important!</vt:lpstr>
      <vt:lpstr>PowerPoint Presentation</vt:lpstr>
      <vt:lpstr>PowerPoint Presentation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DEV217: F#, The American Dream</dc:title>
  <dc:subject>TechReady13</dc:subject>
  <dc:creator>Jack Hu</dc:creator>
  <cp:keywords>TechReady13</cp:keywords>
  <dc:description>Template: Sylvia Tedjo, Silver Fox Productions
Formatting: Sylvia Tedjo, Silver Fox Productions
Event Date: 25 July – 29 July, 2011
Event Location: Washington State Convention and Trade Center, Seattle, WA
Audience Type: Internal</dc:description>
  <cp:lastModifiedBy>Shows</cp:lastModifiedBy>
  <cp:revision>84</cp:revision>
  <cp:lastPrinted>2010-05-11T05:02:34Z</cp:lastPrinted>
  <dcterms:created xsi:type="dcterms:W3CDTF">2011-07-08T00:23:32Z</dcterms:created>
  <dcterms:modified xsi:type="dcterms:W3CDTF">2011-07-29T22:14:57Z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 Venue">
    <vt:lpwstr>104;#Washington State Convention and Trade Center Seattle, WA|2ebf141d-f871-4cc9-bf08-f87f112ab464</vt:lpwstr>
  </property>
  <property fmtid="{D5CDD505-2E9C-101B-9397-08002B2CF9AE}" pid="5" name="Event Location">
    <vt:lpwstr>78;#Seattle|b156a37a-1c0b-475a-bb02-d5fcd50f448a</vt:lpwstr>
  </property>
  <property fmtid="{D5CDD505-2E9C-101B-9397-08002B2CF9AE}" pid="6" name="Audience">
    <vt:lpwstr>127;#Internal|01ad740b-d761-4357-9562-ad7fe6bb4a94</vt:lpwstr>
  </property>
  <property fmtid="{D5CDD505-2E9C-101B-9397-08002B2CF9AE}" pid="7" name="Event1">
    <vt:lpwstr>3;#TechReady|1f00f966-166e-416b-86e6-c3ed613daa7a</vt:lpwstr>
  </property>
</Properties>
</file>